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6" r:id="rId2"/>
    <p:sldId id="261" r:id="rId3"/>
    <p:sldId id="260" r:id="rId4"/>
    <p:sldId id="262" r:id="rId5"/>
    <p:sldId id="259" r:id="rId6"/>
    <p:sldId id="257" r:id="rId7"/>
    <p:sldId id="263" r:id="rId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B876A64-A0CD-460C-A765-058C6E842463}" type="datetimeFigureOut">
              <a:rPr lang="zh-TW" altLang="en-US" smtClean="0"/>
              <a:t>2015/6/3</a:t>
            </a:fld>
            <a:endParaRPr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F3E526F-83EA-4B93-B1CB-802EAA810528}" type="slidenum">
              <a:rPr lang="zh-TW" altLang="en-US" smtClean="0"/>
              <a:t>‹#›</a:t>
            </a:fld>
            <a:endParaRPr lang="zh-TW"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78650B1-EEED-4C6E-8928-CF348CC98C85}"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C2DB8B-5382-48F3-A3F0-773A3C1F15D3}" type="datetimeFigureOut">
              <a:rPr lang="zh-TW" altLang="en-US" smtClean="0"/>
              <a:pPr/>
              <a:t>2015/6/3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8650B1-EEED-4C6E-8928-CF348CC98C85}"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357158" y="285728"/>
            <a:ext cx="7772400" cy="1470025"/>
          </a:xfrm>
        </p:spPr>
        <p:txBody>
          <a:bodyPr/>
          <a:lstStyle/>
          <a:p>
            <a:r>
              <a:rPr lang="zh-TW" altLang="en-US" dirty="0" smtClean="0"/>
              <a:t>史記人物介紹：　韓  信</a:t>
            </a:r>
            <a:endParaRPr lang="zh-TW" altLang="en-US" dirty="0"/>
          </a:p>
        </p:txBody>
      </p:sp>
      <p:sp>
        <p:nvSpPr>
          <p:cNvPr id="3" name="副標題 2"/>
          <p:cNvSpPr>
            <a:spLocks noGrp="1"/>
          </p:cNvSpPr>
          <p:nvPr>
            <p:ph type="subTitle" idx="1"/>
          </p:nvPr>
        </p:nvSpPr>
        <p:spPr>
          <a:xfrm>
            <a:off x="928662" y="2643182"/>
            <a:ext cx="5000660" cy="3500462"/>
          </a:xfrm>
        </p:spPr>
        <p:txBody>
          <a:bodyPr/>
          <a:lstStyle/>
          <a:p>
            <a:pPr algn="l"/>
            <a:r>
              <a:rPr lang="zh-TW" altLang="en-US" dirty="0" smtClean="0">
                <a:solidFill>
                  <a:schemeClr val="tx1"/>
                </a:solidFill>
              </a:rPr>
              <a:t>班級：財一丙</a:t>
            </a:r>
            <a:endParaRPr lang="en-US" altLang="zh-TW" dirty="0" smtClean="0">
              <a:solidFill>
                <a:schemeClr val="tx1"/>
              </a:solidFill>
            </a:endParaRPr>
          </a:p>
          <a:p>
            <a:pPr algn="l"/>
            <a:endParaRPr lang="en-US" altLang="zh-TW" dirty="0"/>
          </a:p>
          <a:p>
            <a:pPr algn="l"/>
            <a:r>
              <a:rPr lang="zh-TW" altLang="en-US" dirty="0" smtClean="0">
                <a:solidFill>
                  <a:schemeClr val="tx1"/>
                </a:solidFill>
              </a:rPr>
              <a:t>學號：</a:t>
            </a:r>
            <a:r>
              <a:rPr lang="en-US" altLang="zh-TW" dirty="0" smtClean="0">
                <a:solidFill>
                  <a:schemeClr val="tx1"/>
                </a:solidFill>
              </a:rPr>
              <a:t>D10312305</a:t>
            </a:r>
          </a:p>
          <a:p>
            <a:pPr algn="l"/>
            <a:endParaRPr lang="en-US" altLang="zh-TW" dirty="0"/>
          </a:p>
          <a:p>
            <a:pPr algn="l"/>
            <a:r>
              <a:rPr lang="zh-TW" altLang="en-US" dirty="0" smtClean="0">
                <a:solidFill>
                  <a:schemeClr val="tx1"/>
                </a:solidFill>
              </a:rPr>
              <a:t>姓名：陳逸政</a:t>
            </a:r>
            <a:endParaRPr lang="zh-TW" altLang="en-US" dirty="0">
              <a:solidFill>
                <a:schemeClr val="tx1"/>
              </a:solidFill>
            </a:endParaRPr>
          </a:p>
        </p:txBody>
      </p:sp>
      <p:pic>
        <p:nvPicPr>
          <p:cNvPr id="4" name="圖片 3" descr="1.jpg"/>
          <p:cNvPicPr>
            <a:picLocks noChangeAspect="1"/>
          </p:cNvPicPr>
          <p:nvPr/>
        </p:nvPicPr>
        <p:blipFill>
          <a:blip r:embed="rId2"/>
          <a:stretch>
            <a:fillRect/>
          </a:stretch>
        </p:blipFill>
        <p:spPr>
          <a:xfrm>
            <a:off x="5143504" y="2786058"/>
            <a:ext cx="2857500" cy="28575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42910" y="0"/>
            <a:ext cx="7772400" cy="1470025"/>
          </a:xfrm>
        </p:spPr>
        <p:txBody>
          <a:bodyPr/>
          <a:lstStyle/>
          <a:p>
            <a:r>
              <a:rPr lang="zh-TW" altLang="en-US" dirty="0" smtClean="0"/>
              <a:t>韓信的基本介紹</a:t>
            </a:r>
            <a:endParaRPr lang="zh-TW" altLang="en-US" dirty="0"/>
          </a:p>
        </p:txBody>
      </p:sp>
      <p:sp>
        <p:nvSpPr>
          <p:cNvPr id="3" name="副標題 2"/>
          <p:cNvSpPr>
            <a:spLocks noGrp="1"/>
          </p:cNvSpPr>
          <p:nvPr>
            <p:ph type="subTitle" idx="1"/>
          </p:nvPr>
        </p:nvSpPr>
        <p:spPr>
          <a:xfrm>
            <a:off x="785786" y="1071546"/>
            <a:ext cx="7715304" cy="5500726"/>
          </a:xfrm>
        </p:spPr>
        <p:txBody>
          <a:bodyPr>
            <a:normAutofit fontScale="25000" lnSpcReduction="20000"/>
          </a:bodyPr>
          <a:lstStyle/>
          <a:p>
            <a:pPr algn="just">
              <a:lnSpc>
                <a:spcPct val="120000"/>
              </a:lnSpc>
              <a:spcBef>
                <a:spcPts val="0"/>
              </a:spcBef>
            </a:pPr>
            <a:r>
              <a:rPr lang="zh-TW" altLang="en-US" sz="8000" dirty="0" smtClean="0">
                <a:solidFill>
                  <a:schemeClr val="tx1"/>
                </a:solidFill>
                <a:latin typeface="+mj-ea"/>
                <a:ea typeface="+mj-ea"/>
              </a:rPr>
              <a:t>　　</a:t>
            </a:r>
            <a:r>
              <a:rPr lang="zh-TW" altLang="en-US" sz="10000" dirty="0" smtClean="0">
                <a:solidFill>
                  <a:schemeClr val="tx1"/>
                </a:solidFill>
                <a:latin typeface="+mj-ea"/>
                <a:ea typeface="+mj-ea"/>
              </a:rPr>
              <a:t>韓信</a:t>
            </a:r>
            <a:r>
              <a:rPr lang="zh-TW" altLang="en-US" sz="10000" dirty="0" smtClean="0">
                <a:solidFill>
                  <a:schemeClr val="tx1"/>
                </a:solidFill>
                <a:latin typeface="+mj-ea"/>
                <a:ea typeface="+mj-ea"/>
              </a:rPr>
              <a:t>（前</a:t>
            </a:r>
            <a:r>
              <a:rPr lang="en-US" altLang="zh-TW" sz="10000" dirty="0" smtClean="0">
                <a:solidFill>
                  <a:schemeClr val="tx1"/>
                </a:solidFill>
                <a:latin typeface="+mj-ea"/>
                <a:ea typeface="+mj-ea"/>
              </a:rPr>
              <a:t>230</a:t>
            </a:r>
            <a:r>
              <a:rPr lang="zh-TW" altLang="en-US" sz="10000" dirty="0">
                <a:solidFill>
                  <a:schemeClr val="tx1"/>
                </a:solidFill>
                <a:latin typeface="+mj-ea"/>
                <a:ea typeface="+mj-ea"/>
              </a:rPr>
              <a:t>年</a:t>
            </a:r>
            <a:r>
              <a:rPr lang="zh-TW" altLang="en-US" sz="10000" dirty="0" smtClean="0">
                <a:solidFill>
                  <a:schemeClr val="tx1"/>
                </a:solidFill>
                <a:latin typeface="+mj-ea"/>
                <a:ea typeface="+mj-ea"/>
              </a:rPr>
              <a:t>－前</a:t>
            </a:r>
            <a:r>
              <a:rPr lang="en-US" altLang="zh-TW" sz="10000" dirty="0" smtClean="0">
                <a:solidFill>
                  <a:schemeClr val="tx1"/>
                </a:solidFill>
                <a:latin typeface="+mj-ea"/>
                <a:ea typeface="+mj-ea"/>
              </a:rPr>
              <a:t>196</a:t>
            </a:r>
            <a:r>
              <a:rPr lang="zh-TW" altLang="en-US" sz="10000" dirty="0" smtClean="0">
                <a:solidFill>
                  <a:schemeClr val="tx1"/>
                </a:solidFill>
                <a:latin typeface="+mj-ea"/>
                <a:ea typeface="+mj-ea"/>
              </a:rPr>
              <a:t>年），</a:t>
            </a:r>
            <a:r>
              <a:rPr lang="zh-TW" altLang="en-US" sz="10000" dirty="0" smtClean="0">
                <a:solidFill>
                  <a:schemeClr val="tx1"/>
                </a:solidFill>
                <a:latin typeface="+mj-ea"/>
                <a:ea typeface="+mj-ea"/>
              </a:rPr>
              <a:t>淮陰（今江蘇淮安）人，軍事家，是西漢開國名將，漢初三傑之一，留下許多著名戰例和策略。韓信為漢朝立下汗馬功勞，歷任齊王、楚王、淮陰侯等，卻也因其軍事才能引起猜忌。被一再漢高祖劉邦戰勝主要對手項羽後，韓信的勢力削弱，最後由於被控謀反被呂雉（即呂后）及蕭何騙入宮內，處死於長樂宮鐘室。</a:t>
            </a:r>
            <a:endParaRPr lang="en-US" altLang="zh-TW" sz="10000" dirty="0" smtClean="0">
              <a:solidFill>
                <a:schemeClr val="tx1"/>
              </a:solidFill>
              <a:latin typeface="+mj-ea"/>
              <a:ea typeface="+mj-ea"/>
            </a:endParaRPr>
          </a:p>
          <a:p>
            <a:pPr algn="just">
              <a:lnSpc>
                <a:spcPct val="120000"/>
              </a:lnSpc>
              <a:spcBef>
                <a:spcPts val="0"/>
              </a:spcBef>
            </a:pPr>
            <a:r>
              <a:rPr lang="zh-TW" altLang="en-US" sz="10000" dirty="0" smtClean="0">
                <a:solidFill>
                  <a:schemeClr val="tx1"/>
                </a:solidFill>
                <a:latin typeface="+mj-ea"/>
                <a:ea typeface="+mj-ea"/>
              </a:rPr>
              <a:t>　　</a:t>
            </a:r>
            <a:r>
              <a:rPr lang="zh-TW" altLang="en-US" sz="10000" dirty="0" smtClean="0">
                <a:solidFill>
                  <a:schemeClr val="tx1"/>
                </a:solidFill>
                <a:latin typeface="+mj-ea"/>
                <a:ea typeface="+mj-ea"/>
              </a:rPr>
              <a:t>早期</a:t>
            </a:r>
            <a:r>
              <a:rPr lang="zh-TW" altLang="en-US" sz="10000" dirty="0" smtClean="0">
                <a:solidFill>
                  <a:schemeClr val="tx1"/>
                </a:solidFill>
                <a:latin typeface="+mj-ea"/>
                <a:ea typeface="+mj-ea"/>
              </a:rPr>
              <a:t>韓信還是平民時</a:t>
            </a:r>
            <a:r>
              <a:rPr lang="zh-TW" altLang="en-US" sz="10000" dirty="0">
                <a:solidFill>
                  <a:schemeClr val="tx1"/>
                </a:solidFill>
                <a:latin typeface="+mj-ea"/>
                <a:ea typeface="+mj-ea"/>
              </a:rPr>
              <a:t>既當不了官，也無法經商過活，經常寄食於</a:t>
            </a:r>
            <a:r>
              <a:rPr lang="zh-TW" altLang="en-US" sz="10000" dirty="0" smtClean="0">
                <a:solidFill>
                  <a:schemeClr val="tx1"/>
                </a:solidFill>
                <a:latin typeface="+mj-ea"/>
                <a:ea typeface="+mj-ea"/>
              </a:rPr>
              <a:t>他人，</a:t>
            </a:r>
            <a:r>
              <a:rPr lang="zh-TW" altLang="en-US" sz="10000" dirty="0">
                <a:solidFill>
                  <a:schemeClr val="tx1"/>
                </a:solidFill>
                <a:latin typeface="+mj-ea"/>
                <a:ea typeface="+mj-ea"/>
              </a:rPr>
              <a:t>後來加入了項梁的起義軍</a:t>
            </a:r>
            <a:r>
              <a:rPr lang="zh-TW" altLang="en-US" sz="10000" dirty="0" smtClean="0">
                <a:solidFill>
                  <a:schemeClr val="tx1"/>
                </a:solidFill>
                <a:latin typeface="+mj-ea"/>
                <a:ea typeface="+mj-ea"/>
              </a:rPr>
              <a:t>。在項</a:t>
            </a:r>
            <a:r>
              <a:rPr lang="zh-TW" altLang="en-US" sz="10000" dirty="0">
                <a:solidFill>
                  <a:schemeClr val="tx1"/>
                </a:solidFill>
                <a:latin typeface="+mj-ea"/>
                <a:ea typeface="+mj-ea"/>
              </a:rPr>
              <a:t>梁死後便成為項羽部下，曾經數次向項羽</a:t>
            </a:r>
            <a:r>
              <a:rPr lang="zh-TW" altLang="en-US" sz="10000" dirty="0" smtClean="0">
                <a:solidFill>
                  <a:schemeClr val="tx1"/>
                </a:solidFill>
                <a:latin typeface="+mj-ea"/>
                <a:ea typeface="+mj-ea"/>
              </a:rPr>
              <a:t>獻策，但項羽都沒有採用</a:t>
            </a:r>
            <a:r>
              <a:rPr lang="zh-TW" altLang="en-US" sz="10000" dirty="0" smtClean="0">
                <a:solidFill>
                  <a:schemeClr val="tx1"/>
                </a:solidFill>
                <a:latin typeface="+mj-ea"/>
                <a:ea typeface="+mj-ea"/>
              </a:rPr>
              <a:t>，於是</a:t>
            </a:r>
            <a:r>
              <a:rPr lang="zh-TW" altLang="en-US" sz="10000" dirty="0" smtClean="0">
                <a:solidFill>
                  <a:schemeClr val="tx1"/>
                </a:solidFill>
                <a:latin typeface="+mj-ea"/>
                <a:ea typeface="+mj-ea"/>
              </a:rPr>
              <a:t>在</a:t>
            </a:r>
            <a:r>
              <a:rPr lang="zh-TW" altLang="en-US" sz="10000" dirty="0">
                <a:solidFill>
                  <a:schemeClr val="tx1"/>
                </a:solidFill>
                <a:latin typeface="+mj-ea"/>
                <a:ea typeface="+mj-ea"/>
              </a:rPr>
              <a:t>漢王劉邦進入巴蜀時，韓信逃離楚營，投奔漢王劉邦</a:t>
            </a:r>
            <a:r>
              <a:rPr lang="zh-TW" altLang="en-US" sz="10000" dirty="0" smtClean="0"/>
              <a:t>。</a:t>
            </a:r>
            <a:r>
              <a:rPr lang="zh-TW" altLang="en-US" sz="10000" dirty="0" smtClean="0">
                <a:solidFill>
                  <a:schemeClr val="tx1"/>
                </a:solidFill>
                <a:latin typeface="+mj-ea"/>
                <a:ea typeface="+mj-ea"/>
              </a:rPr>
              <a:t>韓信</a:t>
            </a:r>
            <a:r>
              <a:rPr lang="zh-TW" altLang="en-US" sz="10000" dirty="0">
                <a:solidFill>
                  <a:schemeClr val="tx1"/>
                </a:solidFill>
                <a:latin typeface="+mj-ea"/>
                <a:ea typeface="+mj-ea"/>
              </a:rPr>
              <a:t>最初未被漢營重用，後來因為涉嫌犯軍法被處</a:t>
            </a:r>
            <a:r>
              <a:rPr lang="zh-TW" altLang="en-US" sz="10000" dirty="0" smtClean="0">
                <a:solidFill>
                  <a:schemeClr val="tx1"/>
                </a:solidFill>
                <a:latin typeface="+mj-ea"/>
                <a:ea typeface="+mj-ea"/>
              </a:rPr>
              <a:t>斬，</a:t>
            </a:r>
            <a:r>
              <a:rPr lang="zh-TW" altLang="en-US" sz="10000" dirty="0">
                <a:solidFill>
                  <a:schemeClr val="tx1"/>
                </a:solidFill>
                <a:latin typeface="+mj-ea"/>
                <a:ea typeface="+mj-ea"/>
              </a:rPr>
              <a:t>在行刑時已有</a:t>
            </a:r>
            <a:r>
              <a:rPr lang="zh-TW" altLang="en-US" sz="9200" dirty="0">
                <a:solidFill>
                  <a:schemeClr val="tx1"/>
                </a:solidFill>
                <a:latin typeface="+mj-ea"/>
                <a:ea typeface="+mj-ea"/>
              </a:rPr>
              <a:t>十三人被斬，臨到韓信時，他見到夏侯嬰，便說：「上不欲就天下乎？何為斬壯士！」夏侯嬰感到驚奇，</a:t>
            </a:r>
            <a:r>
              <a:rPr lang="zh-TW" altLang="en-US" sz="9200" dirty="0" smtClean="0">
                <a:solidFill>
                  <a:schemeClr val="tx1"/>
                </a:solidFill>
                <a:latin typeface="+mj-ea"/>
                <a:ea typeface="+mj-ea"/>
              </a:rPr>
              <a:t>釋放了韓信</a:t>
            </a:r>
            <a:r>
              <a:rPr lang="zh-TW" altLang="en-US" sz="9200" dirty="0" smtClean="0">
                <a:solidFill>
                  <a:schemeClr val="tx1"/>
                </a:solidFill>
                <a:latin typeface="+mj-ea"/>
                <a:ea typeface="+mj-ea"/>
              </a:rPr>
              <a:t>。</a:t>
            </a:r>
            <a:r>
              <a:rPr lang="zh-TW" altLang="en-US" sz="8000" dirty="0">
                <a:solidFill>
                  <a:schemeClr val="tx1"/>
                </a:solidFill>
                <a:latin typeface="+mj-ea"/>
                <a:ea typeface="+mj-ea"/>
              </a:rPr>
              <a:t/>
            </a:r>
            <a:br>
              <a:rPr lang="zh-TW" altLang="en-US" sz="8000" dirty="0">
                <a:solidFill>
                  <a:schemeClr val="tx1"/>
                </a:solidFill>
                <a:latin typeface="+mj-ea"/>
                <a:ea typeface="+mj-ea"/>
              </a:rPr>
            </a:br>
            <a:endParaRPr lang="en-US" altLang="zh-TW" sz="8000" dirty="0">
              <a:solidFill>
                <a:schemeClr val="tx1"/>
              </a:solidFill>
              <a:latin typeface="+mj-ea"/>
              <a:ea typeface="+mj-ea"/>
            </a:endParaRPr>
          </a:p>
          <a:p>
            <a:pPr algn="l">
              <a:lnSpc>
                <a:spcPts val="2500"/>
              </a:lnSpc>
              <a:spcBef>
                <a:spcPts val="0"/>
              </a:spcBef>
            </a:pPr>
            <a:r>
              <a:rPr lang="zh-TW" altLang="en-US" sz="2500" dirty="0" smtClean="0"/>
              <a:t/>
            </a:r>
            <a:br>
              <a:rPr lang="zh-TW" altLang="en-US" sz="2500" dirty="0" smtClean="0"/>
            </a:br>
            <a:r>
              <a:rPr lang="zh-TW" altLang="en-US" dirty="0" smtClean="0"/>
              <a:t/>
            </a:r>
            <a:br>
              <a:rPr lang="zh-TW" altLang="en-US" dirty="0" smtClean="0"/>
            </a:br>
            <a:endParaRPr lang="zh-TW"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85786" y="214290"/>
            <a:ext cx="7772400" cy="1470025"/>
          </a:xfrm>
        </p:spPr>
        <p:txBody>
          <a:bodyPr/>
          <a:lstStyle/>
          <a:p>
            <a:r>
              <a:rPr lang="zh-TW" altLang="en-US" dirty="0" smtClean="0"/>
              <a:t>韓信的行事風格</a:t>
            </a:r>
            <a:endParaRPr lang="zh-TW" altLang="en-US" dirty="0"/>
          </a:p>
        </p:txBody>
      </p:sp>
      <p:sp>
        <p:nvSpPr>
          <p:cNvPr id="3" name="副標題 2"/>
          <p:cNvSpPr>
            <a:spLocks noGrp="1"/>
          </p:cNvSpPr>
          <p:nvPr>
            <p:ph type="subTitle" idx="1"/>
          </p:nvPr>
        </p:nvSpPr>
        <p:spPr>
          <a:xfrm>
            <a:off x="857224" y="1500174"/>
            <a:ext cx="7215238" cy="4500594"/>
          </a:xfrm>
        </p:spPr>
        <p:txBody>
          <a:bodyPr>
            <a:normAutofit/>
          </a:bodyPr>
          <a:lstStyle/>
          <a:p>
            <a:pPr algn="l"/>
            <a:r>
              <a:rPr lang="zh-TW" altLang="en-US" sz="2500" dirty="0" smtClean="0">
                <a:solidFill>
                  <a:schemeClr val="tx1"/>
                </a:solidFill>
                <a:latin typeface="+mj-ea"/>
                <a:ea typeface="+mj-ea"/>
              </a:rPr>
              <a:t>１</a:t>
            </a:r>
            <a:r>
              <a:rPr lang="en-US" altLang="zh-TW" sz="2500" dirty="0" smtClean="0">
                <a:solidFill>
                  <a:schemeClr val="tx1"/>
                </a:solidFill>
                <a:latin typeface="+mj-ea"/>
                <a:ea typeface="+mj-ea"/>
              </a:rPr>
              <a:t>.</a:t>
            </a:r>
            <a:r>
              <a:rPr lang="zh-TW" altLang="en-US" sz="2500" dirty="0" smtClean="0">
                <a:solidFill>
                  <a:schemeClr val="tx1"/>
                </a:solidFill>
                <a:latin typeface="+mj-ea"/>
                <a:ea typeface="+mj-ea"/>
              </a:rPr>
              <a:t> 韓信認受了</a:t>
            </a:r>
            <a:r>
              <a:rPr lang="zh-TW" altLang="en-US" sz="2500" dirty="0" smtClean="0">
                <a:solidFill>
                  <a:schemeClr val="tx1"/>
                </a:solidFill>
                <a:latin typeface="+mj-ea"/>
                <a:ea typeface="+mj-ea"/>
              </a:rPr>
              <a:t>跨下之辱，不可</a:t>
            </a:r>
            <a:r>
              <a:rPr lang="zh-TW" altLang="en-US" sz="2500" dirty="0" smtClean="0">
                <a:solidFill>
                  <a:schemeClr val="tx1"/>
                </a:solidFill>
                <a:latin typeface="+mj-ea"/>
                <a:ea typeface="+mj-ea"/>
              </a:rPr>
              <a:t>否認</a:t>
            </a:r>
            <a:r>
              <a:rPr lang="zh-TW" altLang="en-US" sz="2500" dirty="0" smtClean="0">
                <a:solidFill>
                  <a:schemeClr val="tx1"/>
                </a:solidFill>
                <a:latin typeface="+mj-ea"/>
                <a:ea typeface="+mj-ea"/>
              </a:rPr>
              <a:t>，他是</a:t>
            </a:r>
            <a:r>
              <a:rPr lang="zh-TW" altLang="en-US" sz="2500" dirty="0" smtClean="0">
                <a:solidFill>
                  <a:schemeClr val="tx1"/>
                </a:solidFill>
                <a:latin typeface="+mj-ea"/>
                <a:ea typeface="+mj-ea"/>
              </a:rPr>
              <a:t>個有遠見的</a:t>
            </a:r>
            <a:r>
              <a:rPr lang="zh-TW" altLang="en-US" sz="2500" dirty="0" smtClean="0">
                <a:solidFill>
                  <a:schemeClr val="tx1"/>
                </a:solidFill>
                <a:latin typeface="+mj-ea"/>
                <a:ea typeface="+mj-ea"/>
              </a:rPr>
              <a:t>人。</a:t>
            </a:r>
            <a:endParaRPr lang="en-US" altLang="zh-TW" sz="2500" dirty="0" smtClean="0">
              <a:solidFill>
                <a:schemeClr val="tx1"/>
              </a:solidFill>
              <a:latin typeface="+mj-ea"/>
              <a:ea typeface="+mj-ea"/>
            </a:endParaRPr>
          </a:p>
          <a:p>
            <a:pPr algn="l"/>
            <a:r>
              <a:rPr lang="zh-TW" altLang="en-US" sz="2500" dirty="0" smtClean="0">
                <a:solidFill>
                  <a:schemeClr val="tx1"/>
                </a:solidFill>
                <a:latin typeface="+mj-ea"/>
                <a:ea typeface="+mj-ea"/>
              </a:rPr>
              <a:t> </a:t>
            </a:r>
            <a:endParaRPr lang="en-US" altLang="zh-TW" sz="2500" dirty="0" smtClean="0">
              <a:solidFill>
                <a:schemeClr val="tx1"/>
              </a:solidFill>
              <a:latin typeface="+mj-ea"/>
              <a:ea typeface="+mj-ea"/>
            </a:endParaRPr>
          </a:p>
          <a:p>
            <a:pPr algn="l"/>
            <a:r>
              <a:rPr lang="en-US" altLang="zh-TW" sz="2500" dirty="0" smtClean="0">
                <a:solidFill>
                  <a:schemeClr val="tx1"/>
                </a:solidFill>
                <a:latin typeface="+mj-ea"/>
                <a:ea typeface="+mj-ea"/>
              </a:rPr>
              <a:t>2.</a:t>
            </a:r>
            <a:r>
              <a:rPr lang="zh-TW" altLang="en-US" sz="2500" dirty="0" smtClean="0">
                <a:solidFill>
                  <a:schemeClr val="tx1"/>
                </a:solidFill>
                <a:latin typeface="+mj-ea"/>
                <a:ea typeface="+mj-ea"/>
              </a:rPr>
              <a:t> 韓信本身太重情重義了，當時他受劉邦很多的照顧，要不是劉邦他現在也是個默默無名的人物，也因為太重情重義了所以錯失了很好的良機跟劉邦攤牌。</a:t>
            </a:r>
            <a:endParaRPr lang="en-US" altLang="zh-TW" sz="2500" dirty="0" smtClean="0">
              <a:solidFill>
                <a:schemeClr val="tx1"/>
              </a:solidFill>
              <a:latin typeface="+mj-ea"/>
              <a:ea typeface="+mj-ea"/>
            </a:endParaRPr>
          </a:p>
          <a:p>
            <a:pPr algn="l"/>
            <a:endParaRPr lang="en-US" altLang="zh-TW" sz="2500" dirty="0" smtClean="0">
              <a:solidFill>
                <a:schemeClr val="tx1"/>
              </a:solidFill>
              <a:latin typeface="+mj-ea"/>
              <a:ea typeface="+mj-ea"/>
            </a:endParaRPr>
          </a:p>
          <a:p>
            <a:pPr algn="l"/>
            <a:r>
              <a:rPr lang="en-US" altLang="zh-TW" sz="2500" dirty="0" smtClean="0">
                <a:solidFill>
                  <a:schemeClr val="tx1"/>
                </a:solidFill>
                <a:latin typeface="+mj-ea"/>
                <a:ea typeface="+mj-ea"/>
              </a:rPr>
              <a:t>3.</a:t>
            </a:r>
            <a:r>
              <a:rPr lang="zh-TW" altLang="en-US" sz="2500" dirty="0" smtClean="0">
                <a:solidFill>
                  <a:schemeClr val="tx1"/>
                </a:solidFill>
                <a:latin typeface="+mj-ea"/>
                <a:ea typeface="+mj-ea"/>
              </a:rPr>
              <a:t>韓信是</a:t>
            </a:r>
            <a:r>
              <a:rPr lang="zh-TW" altLang="en-US" sz="2500" dirty="0" smtClean="0">
                <a:solidFill>
                  <a:schemeClr val="tx1"/>
                </a:solidFill>
                <a:latin typeface="+mj-ea"/>
                <a:ea typeface="+mj-ea"/>
              </a:rPr>
              <a:t>個</a:t>
            </a:r>
            <a:r>
              <a:rPr lang="zh-TW" altLang="en-US" sz="2500" dirty="0" smtClean="0">
                <a:solidFill>
                  <a:schemeClr val="tx1"/>
                </a:solidFill>
                <a:latin typeface="+mj-ea"/>
                <a:ea typeface="+mj-ea"/>
              </a:rPr>
              <a:t>率領百萬</a:t>
            </a:r>
            <a:r>
              <a:rPr lang="zh-TW" altLang="en-US" sz="2500" dirty="0" smtClean="0">
                <a:solidFill>
                  <a:schemeClr val="tx1"/>
                </a:solidFill>
                <a:latin typeface="+mj-ea"/>
                <a:ea typeface="+mj-ea"/>
              </a:rPr>
              <a:t>大軍，戰必勝，攻必克的</a:t>
            </a:r>
            <a:r>
              <a:rPr lang="zh-TW" altLang="en-US" sz="2500" dirty="0" smtClean="0">
                <a:solidFill>
                  <a:schemeClr val="tx1"/>
                </a:solidFill>
                <a:latin typeface="+mj-ea"/>
                <a:ea typeface="+mj-ea"/>
              </a:rPr>
              <a:t>軍事專家。</a:t>
            </a:r>
            <a:endParaRPr lang="en-US" altLang="zh-TW" sz="2500" dirty="0" smtClean="0">
              <a:solidFill>
                <a:schemeClr val="tx1"/>
              </a:solidFill>
              <a:latin typeface="+mj-ea"/>
              <a:ea typeface="+mj-ea"/>
            </a:endParaRPr>
          </a:p>
          <a:p>
            <a:pPr algn="l"/>
            <a:endParaRPr lang="en-US" altLang="zh-TW" sz="2300" dirty="0" smtClean="0">
              <a:solidFill>
                <a:schemeClr val="tx1"/>
              </a:solidFill>
              <a:latin typeface="+mj-ea"/>
              <a:ea typeface="+mj-ea"/>
            </a:endParaRPr>
          </a:p>
          <a:p>
            <a:pPr algn="l"/>
            <a:endParaRPr lang="en-US" altLang="zh-TW" sz="2300" dirty="0" smtClean="0">
              <a:solidFill>
                <a:schemeClr val="tx1"/>
              </a:solidFill>
              <a:latin typeface="+mj-ea"/>
              <a:ea typeface="+mj-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韓信的事蹟</a:t>
            </a:r>
            <a:endParaRPr lang="zh-TW" altLang="en-US" dirty="0"/>
          </a:p>
        </p:txBody>
      </p:sp>
      <p:sp>
        <p:nvSpPr>
          <p:cNvPr id="3" name="內容版面配置區 2"/>
          <p:cNvSpPr>
            <a:spLocks noGrp="1"/>
          </p:cNvSpPr>
          <p:nvPr>
            <p:ph idx="1"/>
          </p:nvPr>
        </p:nvSpPr>
        <p:spPr>
          <a:xfrm>
            <a:off x="500034" y="1285860"/>
            <a:ext cx="8229600" cy="5143536"/>
          </a:xfrm>
        </p:spPr>
        <p:txBody>
          <a:bodyPr>
            <a:normAutofit fontScale="25000" lnSpcReduction="20000"/>
          </a:bodyPr>
          <a:lstStyle/>
          <a:p>
            <a:pPr marL="0">
              <a:lnSpc>
                <a:spcPts val="3000"/>
              </a:lnSpc>
              <a:spcBef>
                <a:spcPts val="0"/>
              </a:spcBef>
              <a:buNone/>
            </a:pPr>
            <a:r>
              <a:rPr lang="zh-TW" altLang="en-US" sz="9200" dirty="0" smtClean="0">
                <a:latin typeface="+mj-ea"/>
              </a:rPr>
              <a:t>　</a:t>
            </a:r>
            <a:r>
              <a:rPr lang="zh-TW" altLang="en-US" sz="9600" dirty="0" smtClean="0">
                <a:latin typeface="+mj-ea"/>
              </a:rPr>
              <a:t>　韓信</a:t>
            </a:r>
            <a:r>
              <a:rPr lang="zh-TW" altLang="en-US" sz="9600" dirty="0">
                <a:latin typeface="+mj-ea"/>
              </a:rPr>
              <a:t>有名</a:t>
            </a:r>
            <a:r>
              <a:rPr lang="zh-TW" altLang="en-US" sz="9600" dirty="0" smtClean="0">
                <a:latin typeface="+mj-ea"/>
              </a:rPr>
              <a:t>的事蹟想必就是成語「一飯千金」，年輕時因為韓信</a:t>
            </a:r>
            <a:r>
              <a:rPr lang="zh-TW" altLang="en-US" sz="9600" dirty="0" smtClean="0"/>
              <a:t>很失意，也很窮困，品行也不大好，沒有人推薦他做官。那時候，他時常往城外釣魚，希望碰著好運氣，便可以解決生活。但這究竟不是可靠的辦法，所以時常要餓著肚子。</a:t>
            </a:r>
            <a:endParaRPr lang="en-US" altLang="zh-TW" sz="9600" dirty="0" smtClean="0"/>
          </a:p>
          <a:p>
            <a:pPr marL="0">
              <a:lnSpc>
                <a:spcPts val="3000"/>
              </a:lnSpc>
              <a:spcBef>
                <a:spcPts val="0"/>
              </a:spcBef>
              <a:buNone/>
            </a:pPr>
            <a:r>
              <a:rPr lang="zh-TW" altLang="en-US" sz="9600" dirty="0" smtClean="0">
                <a:latin typeface="+mj-ea"/>
              </a:rPr>
              <a:t>　　幸運的是韓信在釣魚的地方有許多的漂母在河邊</a:t>
            </a:r>
            <a:r>
              <a:rPr lang="zh-TW" altLang="en-US" sz="9600" dirty="0">
                <a:latin typeface="+mj-ea"/>
              </a:rPr>
              <a:t>工作，其中有一個漂母，很同情韓信的遭遇，便不斷的救濟他，給他飯</a:t>
            </a:r>
            <a:r>
              <a:rPr lang="zh-TW" altLang="en-US" sz="9600" dirty="0" smtClean="0">
                <a:latin typeface="+mj-ea"/>
              </a:rPr>
              <a:t>吃，</a:t>
            </a:r>
            <a:r>
              <a:rPr lang="zh-TW" altLang="en-US" sz="9600" dirty="0" smtClean="0"/>
              <a:t>韓信在艱難困苦中，得到那位僅依靠雙手勉強糊口的漂母的恩惠，很感激她，便對她說，將來必定要重重的報答她。那漂母聽了韓信的話，很不高興，表示並不希望韓信將來報答她。</a:t>
            </a:r>
            <a:endParaRPr lang="en-US" altLang="zh-TW" sz="9600" dirty="0" smtClean="0"/>
          </a:p>
          <a:p>
            <a:pPr marL="0">
              <a:lnSpc>
                <a:spcPts val="3000"/>
              </a:lnSpc>
              <a:spcBef>
                <a:spcPts val="0"/>
              </a:spcBef>
              <a:buNone/>
            </a:pPr>
            <a:r>
              <a:rPr lang="zh-TW" altLang="en-US" sz="9600" dirty="0" smtClean="0"/>
              <a:t>　　後來</a:t>
            </a:r>
            <a:r>
              <a:rPr lang="zh-TW" altLang="en-US" sz="9600" dirty="0"/>
              <a:t>，韓信替漢王立了不少功勞，被封爲楚王，他想起從前曾受過漂母的恩惠，便命從人送酒菜給她吃，更送給她黃金一千兩來答謝她。 </a:t>
            </a:r>
            <a:r>
              <a:rPr lang="zh-TW" altLang="en-US" sz="2300" dirty="0"/>
              <a:t/>
            </a:r>
            <a:br>
              <a:rPr lang="zh-TW" altLang="en-US" sz="2300" dirty="0"/>
            </a:br>
            <a:r>
              <a:rPr lang="zh-TW" altLang="en-US" sz="2400" dirty="0" smtClean="0"/>
              <a:t/>
            </a:r>
            <a:br>
              <a:rPr lang="zh-TW" altLang="en-US" sz="2400" dirty="0" smtClean="0"/>
            </a:br>
            <a:endParaRPr lang="zh-TW" altLang="en-US" sz="2300" dirty="0">
              <a:latin typeface="+mj-ea"/>
            </a:endParaRPr>
          </a:p>
          <a:p>
            <a:pPr>
              <a:buNone/>
            </a:pPr>
            <a:endParaRPr lang="zh-TW"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28596" y="0"/>
            <a:ext cx="7772400" cy="1470025"/>
          </a:xfrm>
        </p:spPr>
        <p:txBody>
          <a:bodyPr/>
          <a:lstStyle/>
          <a:p>
            <a:r>
              <a:rPr lang="zh-TW" altLang="en-US" dirty="0" smtClean="0"/>
              <a:t>金玉良言</a:t>
            </a:r>
            <a:endParaRPr lang="zh-TW" altLang="en-US" dirty="0"/>
          </a:p>
        </p:txBody>
      </p:sp>
      <p:sp>
        <p:nvSpPr>
          <p:cNvPr id="3" name="副標題 2"/>
          <p:cNvSpPr>
            <a:spLocks noGrp="1"/>
          </p:cNvSpPr>
          <p:nvPr>
            <p:ph type="subTitle" idx="1"/>
          </p:nvPr>
        </p:nvSpPr>
        <p:spPr>
          <a:xfrm>
            <a:off x="1142976" y="1357298"/>
            <a:ext cx="6858048" cy="5000660"/>
          </a:xfrm>
        </p:spPr>
        <p:txBody>
          <a:bodyPr>
            <a:normAutofit fontScale="25000" lnSpcReduction="20000"/>
          </a:bodyPr>
          <a:lstStyle/>
          <a:p>
            <a:pPr algn="l">
              <a:lnSpc>
                <a:spcPts val="3000"/>
              </a:lnSpc>
              <a:spcBef>
                <a:spcPts val="0"/>
              </a:spcBef>
            </a:pPr>
            <a:r>
              <a:rPr lang="en-US" altLang="zh-TW" sz="9600" dirty="0" smtClean="0">
                <a:solidFill>
                  <a:schemeClr val="tx1"/>
                </a:solidFill>
                <a:latin typeface="+mj-ea"/>
              </a:rPr>
              <a:t>1.</a:t>
            </a:r>
            <a:r>
              <a:rPr lang="zh-TW" altLang="en-US" sz="9600" dirty="0" smtClean="0">
                <a:solidFill>
                  <a:schemeClr val="tx1"/>
                </a:solidFill>
                <a:latin typeface="+mj-ea"/>
              </a:rPr>
              <a:t>在一飯千金中票母曾說「將</a:t>
            </a:r>
            <a:r>
              <a:rPr lang="zh-TW" altLang="en-US" sz="9600" dirty="0" smtClean="0">
                <a:solidFill>
                  <a:schemeClr val="tx1"/>
                </a:solidFill>
                <a:latin typeface="+mj-ea"/>
              </a:rPr>
              <a:t>相本</a:t>
            </a:r>
            <a:r>
              <a:rPr lang="zh-TW" altLang="en-US" sz="9600" dirty="0" smtClean="0">
                <a:solidFill>
                  <a:schemeClr val="tx1"/>
                </a:solidFill>
                <a:latin typeface="+mj-ea"/>
              </a:rPr>
              <a:t>無種</a:t>
            </a:r>
            <a:r>
              <a:rPr lang="zh-TW" altLang="en-US" sz="9600" dirty="0" smtClean="0">
                <a:solidFill>
                  <a:schemeClr val="tx1"/>
                </a:solidFill>
                <a:latin typeface="+mj-ea"/>
              </a:rPr>
              <a:t>，男兒當自強，我不指望你回報，但你應志在四方。</a:t>
            </a:r>
            <a:r>
              <a:rPr lang="zh-TW" altLang="en-US" sz="9600" dirty="0" smtClean="0">
                <a:solidFill>
                  <a:schemeClr val="tx1"/>
                </a:solidFill>
                <a:latin typeface="+mj-ea"/>
              </a:rPr>
              <a:t>」</a:t>
            </a:r>
            <a:endParaRPr lang="en-US" altLang="zh-TW" sz="9600" dirty="0" smtClean="0">
              <a:solidFill>
                <a:schemeClr val="tx1"/>
              </a:solidFill>
              <a:latin typeface="+mj-ea"/>
            </a:endParaRPr>
          </a:p>
          <a:p>
            <a:pPr algn="l">
              <a:lnSpc>
                <a:spcPts val="3000"/>
              </a:lnSpc>
              <a:spcBef>
                <a:spcPts val="0"/>
              </a:spcBef>
            </a:pPr>
            <a:endParaRPr lang="en-US" altLang="zh-TW" sz="9600" dirty="0" smtClean="0">
              <a:solidFill>
                <a:schemeClr val="tx1"/>
              </a:solidFill>
              <a:latin typeface="+mj-ea"/>
            </a:endParaRPr>
          </a:p>
          <a:p>
            <a:pPr algn="l">
              <a:lnSpc>
                <a:spcPts val="3000"/>
              </a:lnSpc>
              <a:spcBef>
                <a:spcPts val="0"/>
              </a:spcBef>
            </a:pPr>
            <a:r>
              <a:rPr lang="en-US" altLang="zh-TW" sz="9600" dirty="0" smtClean="0">
                <a:solidFill>
                  <a:schemeClr val="tx1"/>
                </a:solidFill>
                <a:latin typeface="+mj-ea"/>
              </a:rPr>
              <a:t>2.</a:t>
            </a:r>
            <a:r>
              <a:rPr lang="zh-TW" altLang="en-US" sz="9600" dirty="0" smtClean="0">
                <a:solidFill>
                  <a:schemeClr val="tx1"/>
                </a:solidFill>
                <a:latin typeface="+mj-ea"/>
              </a:rPr>
              <a:t>在韓信點兵</a:t>
            </a:r>
            <a:r>
              <a:rPr lang="zh-TW" altLang="en-US" sz="9600" dirty="0" smtClean="0">
                <a:solidFill>
                  <a:schemeClr val="tx1"/>
                </a:solidFill>
                <a:latin typeface="+mj-ea"/>
              </a:rPr>
              <a:t>中漢王</a:t>
            </a:r>
            <a:r>
              <a:rPr lang="zh-TW" altLang="en-US" sz="9600" dirty="0" smtClean="0">
                <a:solidFill>
                  <a:schemeClr val="tx1"/>
                </a:solidFill>
                <a:latin typeface="+mj-ea"/>
              </a:rPr>
              <a:t>問：以</a:t>
            </a:r>
            <a:r>
              <a:rPr lang="zh-TW" altLang="en-US" sz="9600" dirty="0" smtClean="0">
                <a:solidFill>
                  <a:schemeClr val="tx1"/>
                </a:solidFill>
                <a:latin typeface="+mj-ea"/>
              </a:rPr>
              <a:t>你之見，我能帶多少兵</a:t>
            </a:r>
            <a:r>
              <a:rPr lang="zh-TW" altLang="en-US" sz="9600" dirty="0" smtClean="0">
                <a:solidFill>
                  <a:schemeClr val="tx1"/>
                </a:solidFill>
                <a:latin typeface="+mj-ea"/>
              </a:rPr>
              <a:t>？韓信</a:t>
            </a:r>
            <a:r>
              <a:rPr lang="zh-TW" altLang="en-US" sz="9600" dirty="0" smtClean="0">
                <a:solidFill>
                  <a:schemeClr val="tx1"/>
                </a:solidFill>
                <a:latin typeface="+mj-ea"/>
              </a:rPr>
              <a:t>答</a:t>
            </a:r>
            <a:r>
              <a:rPr lang="zh-TW" altLang="en-US" sz="9600" dirty="0" smtClean="0">
                <a:solidFill>
                  <a:schemeClr val="tx1"/>
                </a:solidFill>
                <a:latin typeface="+mj-ea"/>
              </a:rPr>
              <a:t>：你</a:t>
            </a:r>
            <a:r>
              <a:rPr lang="zh-TW" altLang="en-US" sz="9600" dirty="0" smtClean="0">
                <a:solidFill>
                  <a:schemeClr val="tx1"/>
                </a:solidFill>
                <a:latin typeface="+mj-ea"/>
              </a:rPr>
              <a:t>最多帶十萬</a:t>
            </a:r>
            <a:r>
              <a:rPr lang="zh-TW" altLang="en-US" sz="9600" dirty="0" smtClean="0">
                <a:solidFill>
                  <a:schemeClr val="tx1"/>
                </a:solidFill>
                <a:latin typeface="+mj-ea"/>
              </a:rPr>
              <a:t>。漢王</a:t>
            </a:r>
            <a:r>
              <a:rPr lang="zh-TW" altLang="en-US" sz="9600" dirty="0" smtClean="0">
                <a:solidFill>
                  <a:schemeClr val="tx1"/>
                </a:solidFill>
                <a:latin typeface="+mj-ea"/>
              </a:rPr>
              <a:t>又問</a:t>
            </a:r>
            <a:r>
              <a:rPr lang="zh-TW" altLang="en-US" sz="9600" dirty="0" smtClean="0">
                <a:solidFill>
                  <a:schemeClr val="tx1"/>
                </a:solidFill>
                <a:latin typeface="+mj-ea"/>
              </a:rPr>
              <a:t>：那麼</a:t>
            </a:r>
            <a:r>
              <a:rPr lang="zh-TW" altLang="en-US" sz="9600" dirty="0" smtClean="0">
                <a:solidFill>
                  <a:schemeClr val="tx1"/>
                </a:solidFill>
                <a:latin typeface="+mj-ea"/>
              </a:rPr>
              <a:t>，你能帶多少兵</a:t>
            </a:r>
            <a:r>
              <a:rPr lang="zh-TW" altLang="en-US" sz="9600" dirty="0" smtClean="0">
                <a:solidFill>
                  <a:schemeClr val="tx1"/>
                </a:solidFill>
                <a:latin typeface="+mj-ea"/>
              </a:rPr>
              <a:t>？韓信</a:t>
            </a:r>
            <a:r>
              <a:rPr lang="zh-TW" altLang="en-US" sz="9600" dirty="0" smtClean="0">
                <a:solidFill>
                  <a:schemeClr val="tx1"/>
                </a:solidFill>
                <a:latin typeface="+mj-ea"/>
              </a:rPr>
              <a:t>答</a:t>
            </a:r>
            <a:r>
              <a:rPr lang="zh-TW" altLang="en-US" sz="9600" dirty="0" smtClean="0">
                <a:solidFill>
                  <a:schemeClr val="tx1"/>
                </a:solidFill>
                <a:latin typeface="+mj-ea"/>
              </a:rPr>
              <a:t>：我</a:t>
            </a:r>
            <a:r>
              <a:rPr lang="zh-TW" altLang="en-US" sz="9600" dirty="0" smtClean="0">
                <a:solidFill>
                  <a:schemeClr val="tx1"/>
                </a:solidFill>
                <a:latin typeface="+mj-ea"/>
              </a:rPr>
              <a:t>多多益善</a:t>
            </a:r>
            <a:r>
              <a:rPr lang="zh-TW" altLang="en-US" sz="9600" dirty="0" smtClean="0">
                <a:solidFill>
                  <a:schemeClr val="tx1"/>
                </a:solidFill>
                <a:latin typeface="+mj-ea"/>
              </a:rPr>
              <a:t>，即</a:t>
            </a:r>
            <a:r>
              <a:rPr lang="zh-TW" altLang="en-US" sz="9600" dirty="0" smtClean="0">
                <a:solidFill>
                  <a:schemeClr val="tx1"/>
                </a:solidFill>
                <a:latin typeface="+mj-ea"/>
              </a:rPr>
              <a:t>越多越好。</a:t>
            </a:r>
            <a:r>
              <a:rPr lang="zh-TW" altLang="en-US" sz="9600" dirty="0" smtClean="0">
                <a:solidFill>
                  <a:schemeClr val="tx1"/>
                </a:solidFill>
                <a:latin typeface="+mj-ea"/>
              </a:rPr>
              <a:t>後來曾為了</a:t>
            </a:r>
            <a:r>
              <a:rPr lang="zh-TW" altLang="en-US" sz="9600" dirty="0" smtClean="0">
                <a:solidFill>
                  <a:schemeClr val="tx1"/>
                </a:solidFill>
                <a:latin typeface="+mj-ea"/>
              </a:rPr>
              <a:t>韓信點兵，多多益善</a:t>
            </a:r>
            <a:r>
              <a:rPr lang="zh-TW" altLang="en-US" sz="9600" dirty="0" smtClean="0">
                <a:solidFill>
                  <a:schemeClr val="tx1"/>
                </a:solidFill>
                <a:latin typeface="+mj-ea"/>
              </a:rPr>
              <a:t>。</a:t>
            </a:r>
            <a:r>
              <a:rPr lang="zh-TW" altLang="en-US" sz="9600" dirty="0" smtClean="0"/>
              <a:t/>
            </a:r>
            <a:br>
              <a:rPr lang="zh-TW" altLang="en-US" sz="9600" dirty="0" smtClean="0"/>
            </a:br>
            <a:r>
              <a:rPr lang="zh-TW" altLang="en-US" sz="9600" dirty="0" smtClean="0"/>
              <a:t/>
            </a:r>
            <a:br>
              <a:rPr lang="zh-TW" altLang="en-US" sz="9600" dirty="0" smtClean="0"/>
            </a:br>
            <a:r>
              <a:rPr lang="en-US" altLang="zh-TW" sz="9600" dirty="0" smtClean="0">
                <a:solidFill>
                  <a:schemeClr val="tx1"/>
                </a:solidFill>
                <a:latin typeface="+mj-ea"/>
              </a:rPr>
              <a:t>3</a:t>
            </a:r>
            <a:r>
              <a:rPr lang="en-US" altLang="zh-TW" sz="9600" dirty="0" smtClean="0">
                <a:solidFill>
                  <a:schemeClr val="tx1"/>
                </a:solidFill>
                <a:latin typeface="+mj-ea"/>
                <a:ea typeface="+mj-ea"/>
              </a:rPr>
              <a:t>.</a:t>
            </a:r>
            <a:r>
              <a:rPr lang="zh-TW" altLang="en-US" sz="9600" dirty="0" smtClean="0">
                <a:solidFill>
                  <a:schemeClr val="tx1"/>
                </a:solidFill>
                <a:latin typeface="+mj-ea"/>
                <a:ea typeface="+mj-ea"/>
              </a:rPr>
              <a:t>韓信曾經見到侮辱</a:t>
            </a:r>
            <a:r>
              <a:rPr lang="zh-TW" altLang="en-US" sz="9600" dirty="0" smtClean="0">
                <a:solidFill>
                  <a:schemeClr val="tx1"/>
                </a:solidFill>
                <a:latin typeface="+mj-ea"/>
                <a:ea typeface="+mj-ea"/>
              </a:rPr>
              <a:t>過自己、讓自己從他胯下爬過去的年輕人，任用他做了中尉，並告訴將相們說</a:t>
            </a:r>
            <a:r>
              <a:rPr lang="zh-TW" altLang="en-US" sz="9600" dirty="0" smtClean="0">
                <a:solidFill>
                  <a:schemeClr val="tx1"/>
                </a:solidFill>
                <a:latin typeface="+mj-ea"/>
                <a:ea typeface="+mj-ea"/>
              </a:rPr>
              <a:t>：這</a:t>
            </a:r>
            <a:r>
              <a:rPr lang="zh-TW" altLang="en-US" sz="9600" dirty="0" smtClean="0">
                <a:solidFill>
                  <a:schemeClr val="tx1"/>
                </a:solidFill>
                <a:latin typeface="+mj-ea"/>
                <a:ea typeface="+mj-ea"/>
              </a:rPr>
              <a:t>是位壯士。當侮辱我的時候，我難道不能殺死他嗎？殺掉他沒有意義，所以我忍受了一時的侮辱而成就了今天的功業</a:t>
            </a:r>
            <a:r>
              <a:rPr lang="zh-TW" altLang="en-US" sz="9600" dirty="0" smtClean="0">
                <a:solidFill>
                  <a:schemeClr val="tx1"/>
                </a:solidFill>
                <a:latin typeface="+mj-ea"/>
                <a:ea typeface="+mj-ea"/>
              </a:rPr>
              <a:t>。</a:t>
            </a:r>
            <a:r>
              <a:rPr lang="zh-TW" altLang="en-US" sz="2400" dirty="0" smtClean="0"/>
              <a:t/>
            </a:r>
            <a:br>
              <a:rPr lang="zh-TW" altLang="en-US" sz="2400" dirty="0" smtClean="0"/>
            </a:br>
            <a:r>
              <a:rPr lang="zh-TW" altLang="en-US" sz="2400" dirty="0" smtClean="0"/>
              <a:t/>
            </a:r>
            <a:br>
              <a:rPr lang="zh-TW" altLang="en-US" sz="2400" dirty="0" smtClean="0"/>
            </a:br>
            <a:r>
              <a:rPr lang="zh-TW" altLang="en-US" sz="2400" dirty="0" smtClean="0"/>
              <a:t> </a:t>
            </a:r>
            <a:r>
              <a:rPr lang="zh-TW" altLang="en-US" sz="2300" dirty="0" smtClean="0">
                <a:solidFill>
                  <a:schemeClr val="tx1"/>
                </a:solidFill>
                <a:latin typeface="+mj-ea"/>
              </a:rPr>
              <a:t/>
            </a:r>
            <a:br>
              <a:rPr lang="zh-TW" altLang="en-US" sz="2300" dirty="0" smtClean="0">
                <a:solidFill>
                  <a:schemeClr val="tx1"/>
                </a:solidFill>
                <a:latin typeface="+mj-ea"/>
              </a:rPr>
            </a:br>
            <a:r>
              <a:rPr lang="zh-TW" altLang="en-US" sz="2400" dirty="0" smtClean="0"/>
              <a:t/>
            </a:r>
            <a:br>
              <a:rPr lang="zh-TW" altLang="en-US" sz="2400" dirty="0" smtClean="0"/>
            </a:br>
            <a:r>
              <a:rPr lang="zh-TW" altLang="en-US" sz="2400" dirty="0" smtClean="0"/>
              <a:t/>
            </a:r>
            <a:br>
              <a:rPr lang="zh-TW" altLang="en-US" sz="2400" dirty="0" smtClean="0"/>
            </a:br>
            <a:endParaRPr lang="zh-TW" altLang="en-US" sz="2300" dirty="0">
              <a:solidFill>
                <a:schemeClr val="tx1"/>
              </a:solidFill>
              <a:latin typeface="+mj-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14348" y="214290"/>
            <a:ext cx="7772400" cy="1470025"/>
          </a:xfrm>
        </p:spPr>
        <p:txBody>
          <a:bodyPr/>
          <a:lstStyle/>
          <a:p>
            <a:r>
              <a:rPr lang="zh-TW" altLang="en-US" dirty="0"/>
              <a:t>我的心得</a:t>
            </a:r>
          </a:p>
        </p:txBody>
      </p:sp>
      <p:sp>
        <p:nvSpPr>
          <p:cNvPr id="3" name="副標題 2"/>
          <p:cNvSpPr>
            <a:spLocks noGrp="1"/>
          </p:cNvSpPr>
          <p:nvPr>
            <p:ph type="subTitle" idx="1"/>
          </p:nvPr>
        </p:nvSpPr>
        <p:spPr>
          <a:xfrm>
            <a:off x="928662" y="1643050"/>
            <a:ext cx="7286676" cy="4286280"/>
          </a:xfrm>
        </p:spPr>
        <p:txBody>
          <a:bodyPr>
            <a:normAutofit/>
          </a:bodyPr>
          <a:lstStyle/>
          <a:p>
            <a:pPr algn="l"/>
            <a:r>
              <a:rPr lang="zh-TW" altLang="en-US" sz="2400" dirty="0" smtClean="0">
                <a:solidFill>
                  <a:schemeClr val="tx1"/>
                </a:solidFill>
                <a:latin typeface="+mj-ea"/>
              </a:rPr>
              <a:t>　　在</a:t>
            </a:r>
            <a:r>
              <a:rPr lang="zh-TW" altLang="en-US" sz="2400" dirty="0" smtClean="0">
                <a:solidFill>
                  <a:schemeClr val="tx1"/>
                </a:solidFill>
                <a:latin typeface="+mj-ea"/>
              </a:rPr>
              <a:t>一飯</a:t>
            </a:r>
            <a:r>
              <a:rPr lang="zh-TW" altLang="en-US" sz="2400" dirty="0" smtClean="0">
                <a:solidFill>
                  <a:schemeClr val="tx1"/>
                </a:solidFill>
                <a:latin typeface="+mj-ea"/>
              </a:rPr>
              <a:t>千金中我覺得票母真的非常的有愛心，雖然他非常勤苦的工作只為了餬口飯吃，而自己的生活也沒有很富裕但他卻非常有愛心的給整天靠運氣釣魚的韓信飯吃，我覺得在現實中我們也要多多學習這位票母的行為多多的幫助那些弱勢的人們。</a:t>
            </a:r>
            <a:endParaRPr lang="en-US" altLang="zh-TW" sz="2400" dirty="0" smtClean="0">
              <a:solidFill>
                <a:schemeClr val="tx1"/>
              </a:solidFill>
              <a:latin typeface="+mj-ea"/>
            </a:endParaRPr>
          </a:p>
          <a:p>
            <a:pPr algn="l"/>
            <a:r>
              <a:rPr lang="zh-TW" altLang="en-US" sz="2400" dirty="0" smtClean="0">
                <a:solidFill>
                  <a:schemeClr val="tx1"/>
                </a:solidFill>
                <a:latin typeface="+mj-ea"/>
              </a:rPr>
              <a:t>　</a:t>
            </a:r>
            <a:r>
              <a:rPr lang="zh-TW" altLang="en-US" sz="2400" dirty="0" smtClean="0">
                <a:solidFill>
                  <a:schemeClr val="tx1"/>
                </a:solidFill>
                <a:latin typeface="+mj-ea"/>
              </a:rPr>
              <a:t>　另外受到幫助的韓信也沒有因為票母給他飯吃而後來做了一番事業後而忘記這位票母的大恩大德，這也告訴我們雖然只是受到別人的一點點幫助可是我們也要銘記在心以後只要有機會就要回饋他人或是繼續幫助需要幫這的人。</a:t>
            </a:r>
            <a:endParaRPr lang="zh-TW" altLang="en-US" sz="2400" dirty="0">
              <a:solidFill>
                <a:schemeClr val="tx1"/>
              </a:solidFill>
              <a:latin typeface="+mj-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參考資料來源</a:t>
            </a:r>
            <a:endParaRPr lang="zh-TW" altLang="en-US" dirty="0"/>
          </a:p>
        </p:txBody>
      </p:sp>
      <p:sp>
        <p:nvSpPr>
          <p:cNvPr id="3" name="內容版面配置區 2"/>
          <p:cNvSpPr>
            <a:spLocks noGrp="1"/>
          </p:cNvSpPr>
          <p:nvPr>
            <p:ph idx="1"/>
          </p:nvPr>
        </p:nvSpPr>
        <p:spPr/>
        <p:txBody>
          <a:bodyPr/>
          <a:lstStyle/>
          <a:p>
            <a:pPr>
              <a:buNone/>
            </a:pPr>
            <a:r>
              <a:rPr lang="zh-TW" altLang="en-US" dirty="0" smtClean="0"/>
              <a:t>人物基本介紹</a:t>
            </a:r>
            <a:r>
              <a:rPr lang="en-US" altLang="zh-TW" dirty="0" smtClean="0"/>
              <a:t>:</a:t>
            </a:r>
            <a:r>
              <a:rPr lang="zh-TW" altLang="en-US" dirty="0" smtClean="0"/>
              <a:t>奇摩知識</a:t>
            </a:r>
            <a:r>
              <a:rPr lang="en-US" altLang="zh-TW" dirty="0" smtClean="0"/>
              <a:t>+</a:t>
            </a:r>
          </a:p>
          <a:p>
            <a:pPr>
              <a:buNone/>
            </a:pPr>
            <a:endParaRPr lang="en-US" altLang="zh-TW" dirty="0" smtClean="0"/>
          </a:p>
          <a:p>
            <a:pPr>
              <a:buNone/>
            </a:pPr>
            <a:r>
              <a:rPr lang="zh-TW" altLang="en-US" dirty="0" smtClean="0"/>
              <a:t>人物</a:t>
            </a:r>
            <a:r>
              <a:rPr lang="zh-TW" altLang="en-US" dirty="0" smtClean="0"/>
              <a:t>行事</a:t>
            </a:r>
            <a:r>
              <a:rPr lang="zh-TW" altLang="en-US" dirty="0" smtClean="0"/>
              <a:t>風格</a:t>
            </a:r>
            <a:r>
              <a:rPr lang="en-US" altLang="zh-TW" dirty="0" smtClean="0"/>
              <a:t>:</a:t>
            </a:r>
            <a:r>
              <a:rPr lang="zh-TW" altLang="en-US" dirty="0" smtClean="0"/>
              <a:t>奇摩知識</a:t>
            </a:r>
            <a:r>
              <a:rPr lang="en-US" altLang="zh-TW" dirty="0" smtClean="0"/>
              <a:t>+</a:t>
            </a:r>
          </a:p>
          <a:p>
            <a:pPr>
              <a:buNone/>
            </a:pPr>
            <a:endParaRPr lang="en-US" altLang="zh-TW" dirty="0" smtClean="0"/>
          </a:p>
          <a:p>
            <a:pPr>
              <a:buNone/>
            </a:pPr>
            <a:r>
              <a:rPr lang="zh-TW" altLang="en-US" dirty="0" smtClean="0"/>
              <a:t>人物</a:t>
            </a:r>
            <a:r>
              <a:rPr lang="zh-TW" altLang="en-US" dirty="0" smtClean="0"/>
              <a:t>事蹟</a:t>
            </a:r>
            <a:r>
              <a:rPr lang="en-US" altLang="zh-TW" dirty="0" smtClean="0"/>
              <a:t>:</a:t>
            </a:r>
            <a:r>
              <a:rPr lang="zh-TW" altLang="en-US" dirty="0" smtClean="0"/>
              <a:t>維基百</a:t>
            </a:r>
            <a:r>
              <a:rPr lang="zh-TW" altLang="en-US" dirty="0" smtClean="0"/>
              <a:t>科</a:t>
            </a:r>
            <a:endParaRPr lang="en-US" altLang="zh-TW" dirty="0" smtClean="0"/>
          </a:p>
          <a:p>
            <a:pPr>
              <a:buNone/>
            </a:pPr>
            <a:endParaRPr lang="en-US" altLang="zh-TW" dirty="0" smtClean="0"/>
          </a:p>
          <a:p>
            <a:pPr>
              <a:buNone/>
            </a:pPr>
            <a:r>
              <a:rPr lang="zh-TW" altLang="en-US" dirty="0" smtClean="0"/>
              <a:t>金玉良言</a:t>
            </a:r>
            <a:r>
              <a:rPr lang="en-US" altLang="zh-TW" dirty="0" smtClean="0"/>
              <a:t>:</a:t>
            </a:r>
            <a:r>
              <a:rPr lang="zh-TW" altLang="en-US" dirty="0" smtClean="0"/>
              <a:t>奇摩知識</a:t>
            </a:r>
            <a:r>
              <a:rPr lang="en-US" altLang="zh-TW" dirty="0" smtClean="0"/>
              <a:t>+</a:t>
            </a:r>
            <a:endParaRPr lang="en-US" altLang="zh-TW" dirty="0" smtClean="0"/>
          </a:p>
          <a:p>
            <a:pPr>
              <a:buNone/>
            </a:pPr>
            <a:endParaRPr lang="en-US" altLang="zh-TW" dirty="0" smtClean="0"/>
          </a:p>
          <a:p>
            <a:pPr>
              <a:buNone/>
            </a:pPr>
            <a:endParaRPr lang="en-US" altLang="zh-TW" dirty="0" smtClean="0"/>
          </a:p>
          <a:p>
            <a:pPr>
              <a:buNone/>
            </a:pPr>
            <a:endParaRPr lang="en-US" altLang="zh-TW" dirty="0" smtClean="0"/>
          </a:p>
          <a:p>
            <a:pPr>
              <a:buNone/>
            </a:pPr>
            <a:endParaRPr lang="en-US" altLang="zh-TW" dirty="0" smtClean="0"/>
          </a:p>
          <a:p>
            <a:pPr>
              <a:buNone/>
            </a:pPr>
            <a:endParaRPr lang="en-US" altLang="zh-TW" dirty="0" smtClean="0"/>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TotalTime>
  <Words>245</Words>
  <Application>Microsoft Office PowerPoint</Application>
  <PresentationFormat>如螢幕大小 (4:3)</PresentationFormat>
  <Paragraphs>38</Paragraphs>
  <Slides>7</Slides>
  <Notes>0</Notes>
  <HiddenSlides>0</HiddenSlides>
  <MMClips>0</MMClips>
  <ScaleCrop>false</ScaleCrop>
  <HeadingPairs>
    <vt:vector size="4" baseType="variant">
      <vt:variant>
        <vt:lpstr>佈景主題</vt:lpstr>
      </vt:variant>
      <vt:variant>
        <vt:i4>1</vt:i4>
      </vt:variant>
      <vt:variant>
        <vt:lpstr>投影片標題</vt:lpstr>
      </vt:variant>
      <vt:variant>
        <vt:i4>7</vt:i4>
      </vt:variant>
    </vt:vector>
  </HeadingPairs>
  <TitlesOfParts>
    <vt:vector size="8" baseType="lpstr">
      <vt:lpstr>Office 佈景主題</vt:lpstr>
      <vt:lpstr>史記人物介紹：　韓  信</vt:lpstr>
      <vt:lpstr>韓信的基本介紹</vt:lpstr>
      <vt:lpstr>韓信的行事風格</vt:lpstr>
      <vt:lpstr>韓信的事蹟</vt:lpstr>
      <vt:lpstr>金玉良言</vt:lpstr>
      <vt:lpstr>我的心得</vt:lpstr>
      <vt:lpstr>參考資料來源</vt:lpstr>
    </vt:vector>
  </TitlesOfParts>
  <Company>德明財經科技大學</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史記人物介紹：　韓  信</dc:title>
  <dc:creator>德明財經科技大學</dc:creator>
  <cp:lastModifiedBy>德明財經科技大學</cp:lastModifiedBy>
  <cp:revision>16</cp:revision>
  <dcterms:created xsi:type="dcterms:W3CDTF">2015-06-03T04:41:17Z</dcterms:created>
  <dcterms:modified xsi:type="dcterms:W3CDTF">2015-06-03T06:27:30Z</dcterms:modified>
</cp:coreProperties>
</file>