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57" r:id="rId3"/>
    <p:sldId id="266" r:id="rId4"/>
    <p:sldId id="263" r:id="rId5"/>
    <p:sldId id="264" r:id="rId6"/>
    <p:sldId id="265" r:id="rId7"/>
    <p:sldId id="258" r:id="rId8"/>
    <p:sldId id="259" r:id="rId9"/>
    <p:sldId id="267" r:id="rId10"/>
    <p:sldId id="268" r:id="rId11"/>
    <p:sldId id="260" r:id="rId12"/>
    <p:sldId id="261" r:id="rId13"/>
    <p:sldId id="26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9755DB-4C57-4AAA-9719-B2D4FE953D5C}" type="doc">
      <dgm:prSet loTypeId="urn:microsoft.com/office/officeart/2005/8/layout/process5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zh-TW" altLang="en-US"/>
        </a:p>
      </dgm:t>
    </dgm:pt>
    <dgm:pt modelId="{91A467ED-CB84-4334-A778-B337AD5733B7}">
      <dgm:prSet phldrT="[文字]"/>
      <dgm:spPr/>
      <dgm:t>
        <a:bodyPr/>
        <a:lstStyle/>
        <a:p>
          <a:r>
            <a:rPr lang="en-US" altLang="zh-TW" dirty="0" smtClean="0"/>
            <a:t>1987</a:t>
          </a:r>
        </a:p>
        <a:p>
          <a:r>
            <a:rPr lang="zh-TW" altLang="en-US" dirty="0" smtClean="0"/>
            <a:t>創立清心冷飲站</a:t>
          </a:r>
          <a:endParaRPr lang="zh-TW" altLang="en-US" dirty="0"/>
        </a:p>
      </dgm:t>
    </dgm:pt>
    <dgm:pt modelId="{C6159E62-69A2-43B3-BFA8-F08E8AE1E9C6}" type="parTrans" cxnId="{BACE7282-6E47-4879-8EB9-F1CD6E9B47E2}">
      <dgm:prSet/>
      <dgm:spPr/>
      <dgm:t>
        <a:bodyPr/>
        <a:lstStyle/>
        <a:p>
          <a:endParaRPr lang="zh-TW" altLang="en-US"/>
        </a:p>
      </dgm:t>
    </dgm:pt>
    <dgm:pt modelId="{646D0968-27FC-409A-80B2-BC5981FB84BA}" type="sibTrans" cxnId="{BACE7282-6E47-4879-8EB9-F1CD6E9B47E2}">
      <dgm:prSet/>
      <dgm:spPr/>
      <dgm:t>
        <a:bodyPr/>
        <a:lstStyle/>
        <a:p>
          <a:endParaRPr lang="zh-TW" altLang="en-US"/>
        </a:p>
      </dgm:t>
    </dgm:pt>
    <dgm:pt modelId="{F28FDE9C-BAAF-43BC-8231-4CCA52790593}">
      <dgm:prSet phldrT="[文字]"/>
      <dgm:spPr/>
      <dgm:t>
        <a:bodyPr/>
        <a:lstStyle/>
        <a:p>
          <a:r>
            <a:rPr lang="en-US" altLang="zh-TW" dirty="0" smtClean="0"/>
            <a:t>1990</a:t>
          </a:r>
        </a:p>
        <a:p>
          <a:r>
            <a:rPr lang="zh-TW" altLang="en-US" dirty="0" smtClean="0"/>
            <a:t>環保衛生自製冰塊</a:t>
          </a:r>
          <a:endParaRPr lang="zh-TW" altLang="en-US" dirty="0"/>
        </a:p>
      </dgm:t>
    </dgm:pt>
    <dgm:pt modelId="{28FB8040-3A70-4465-B98C-016F5C493C3C}" type="parTrans" cxnId="{53330E9D-079B-4941-A018-2B17D956DCE7}">
      <dgm:prSet/>
      <dgm:spPr/>
      <dgm:t>
        <a:bodyPr/>
        <a:lstStyle/>
        <a:p>
          <a:endParaRPr lang="zh-TW" altLang="en-US"/>
        </a:p>
      </dgm:t>
    </dgm:pt>
    <dgm:pt modelId="{72099F4B-3AEA-43A9-872E-D9CEF6B079BD}" type="sibTrans" cxnId="{53330E9D-079B-4941-A018-2B17D956DCE7}">
      <dgm:prSet/>
      <dgm:spPr/>
      <dgm:t>
        <a:bodyPr/>
        <a:lstStyle/>
        <a:p>
          <a:endParaRPr lang="zh-TW" altLang="en-US"/>
        </a:p>
      </dgm:t>
    </dgm:pt>
    <dgm:pt modelId="{731F2C30-141A-435D-95FA-C2BD0DBD016B}">
      <dgm:prSet phldrT="[文字]"/>
      <dgm:spPr/>
      <dgm:t>
        <a:bodyPr/>
        <a:lstStyle/>
        <a:p>
          <a:r>
            <a:rPr lang="en-US" altLang="zh-TW" dirty="0" smtClean="0"/>
            <a:t>1991</a:t>
          </a:r>
        </a:p>
        <a:p>
          <a:r>
            <a:rPr lang="zh-TW" altLang="en-US" dirty="0" smtClean="0"/>
            <a:t>開放加盟</a:t>
          </a:r>
          <a:endParaRPr lang="zh-TW" altLang="en-US" dirty="0"/>
        </a:p>
      </dgm:t>
    </dgm:pt>
    <dgm:pt modelId="{6C4D5D61-04E2-47F9-B793-4377452E2661}" type="parTrans" cxnId="{6012CC05-0F11-46A7-ABFB-4233CBCF10D2}">
      <dgm:prSet/>
      <dgm:spPr/>
      <dgm:t>
        <a:bodyPr/>
        <a:lstStyle/>
        <a:p>
          <a:endParaRPr lang="zh-TW" altLang="en-US"/>
        </a:p>
      </dgm:t>
    </dgm:pt>
    <dgm:pt modelId="{F5B6D756-DB0A-4040-AEFF-A4BCEEA1BA88}" type="sibTrans" cxnId="{6012CC05-0F11-46A7-ABFB-4233CBCF10D2}">
      <dgm:prSet/>
      <dgm:spPr/>
      <dgm:t>
        <a:bodyPr/>
        <a:lstStyle/>
        <a:p>
          <a:endParaRPr lang="zh-TW" altLang="en-US"/>
        </a:p>
      </dgm:t>
    </dgm:pt>
    <dgm:pt modelId="{2FA0B8AF-0316-40BA-9623-6F7D30892474}">
      <dgm:prSet phldrT="[文字]"/>
      <dgm:spPr/>
      <dgm:t>
        <a:bodyPr/>
        <a:lstStyle/>
        <a:p>
          <a:r>
            <a:rPr lang="en-US" altLang="zh-TW" dirty="0" smtClean="0"/>
            <a:t>2005</a:t>
          </a:r>
        </a:p>
        <a:p>
          <a:r>
            <a:rPr lang="zh-TW" altLang="en-US" dirty="0" smtClean="0"/>
            <a:t>正式取名清心福全冷飲站</a:t>
          </a:r>
          <a:endParaRPr lang="zh-TW" altLang="en-US" dirty="0"/>
        </a:p>
      </dgm:t>
    </dgm:pt>
    <dgm:pt modelId="{E57C55D7-B593-4204-866F-E1D7BD1B8290}" type="parTrans" cxnId="{A1A05FAD-684A-4B2D-842A-62055AC60DCE}">
      <dgm:prSet/>
      <dgm:spPr/>
      <dgm:t>
        <a:bodyPr/>
        <a:lstStyle/>
        <a:p>
          <a:endParaRPr lang="zh-TW" altLang="en-US"/>
        </a:p>
      </dgm:t>
    </dgm:pt>
    <dgm:pt modelId="{1E3B127A-CD63-466F-810B-6E1FC32C2716}" type="sibTrans" cxnId="{A1A05FAD-684A-4B2D-842A-62055AC60DCE}">
      <dgm:prSet/>
      <dgm:spPr/>
      <dgm:t>
        <a:bodyPr/>
        <a:lstStyle/>
        <a:p>
          <a:endParaRPr lang="zh-TW" altLang="en-US"/>
        </a:p>
      </dgm:t>
    </dgm:pt>
    <dgm:pt modelId="{A6B76FC1-2BD8-4C37-8BE6-59EF4EE8DD7A}">
      <dgm:prSet phldrT="[文字]"/>
      <dgm:spPr/>
      <dgm:t>
        <a:bodyPr/>
        <a:lstStyle/>
        <a:p>
          <a:r>
            <a:rPr lang="en-US" altLang="zh-TW" dirty="0" smtClean="0"/>
            <a:t>2007</a:t>
          </a:r>
        </a:p>
        <a:p>
          <a:r>
            <a:rPr lang="zh-TW" altLang="en-US" dirty="0" smtClean="0"/>
            <a:t>建立</a:t>
          </a:r>
          <a:r>
            <a:rPr lang="en-US" altLang="zh-TW" dirty="0" smtClean="0"/>
            <a:t>POS</a:t>
          </a:r>
          <a:r>
            <a:rPr lang="zh-TW" altLang="en-US" dirty="0" smtClean="0"/>
            <a:t>系統</a:t>
          </a:r>
          <a:endParaRPr lang="en-US" altLang="zh-TW" dirty="0" smtClean="0"/>
        </a:p>
      </dgm:t>
    </dgm:pt>
    <dgm:pt modelId="{746600B6-0F6A-4906-B56F-CC3B02505BC7}" type="parTrans" cxnId="{5CD42498-8C24-4ECF-ABFE-E06E5D983616}">
      <dgm:prSet/>
      <dgm:spPr/>
      <dgm:t>
        <a:bodyPr/>
        <a:lstStyle/>
        <a:p>
          <a:endParaRPr lang="zh-TW" altLang="en-US"/>
        </a:p>
      </dgm:t>
    </dgm:pt>
    <dgm:pt modelId="{3A9A623A-8ED6-4A6A-92A6-5F3FFEC344C6}" type="sibTrans" cxnId="{5CD42498-8C24-4ECF-ABFE-E06E5D983616}">
      <dgm:prSet/>
      <dgm:spPr/>
      <dgm:t>
        <a:bodyPr/>
        <a:lstStyle/>
        <a:p>
          <a:endParaRPr lang="zh-TW" altLang="en-US"/>
        </a:p>
      </dgm:t>
    </dgm:pt>
    <dgm:pt modelId="{D7D46C49-4377-4E39-AD34-BD629B560271}" type="pres">
      <dgm:prSet presAssocID="{A89755DB-4C57-4AAA-9719-B2D4FE953D5C}" presName="diagram" presStyleCnt="0">
        <dgm:presLayoutVars>
          <dgm:dir/>
          <dgm:resizeHandles val="exact"/>
        </dgm:presLayoutVars>
      </dgm:prSet>
      <dgm:spPr/>
    </dgm:pt>
    <dgm:pt modelId="{E4CB9248-A770-4E4A-863C-3ED17BDA7579}" type="pres">
      <dgm:prSet presAssocID="{91A467ED-CB84-4334-A778-B337AD5733B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92D31BC-1DCB-4B61-92BF-9966545964C1}" type="pres">
      <dgm:prSet presAssocID="{646D0968-27FC-409A-80B2-BC5981FB84BA}" presName="sibTrans" presStyleLbl="sibTrans2D1" presStyleIdx="0" presStyleCnt="4"/>
      <dgm:spPr/>
    </dgm:pt>
    <dgm:pt modelId="{2FFE558B-6DAC-4CE5-BA50-66837A9C30CE}" type="pres">
      <dgm:prSet presAssocID="{646D0968-27FC-409A-80B2-BC5981FB84BA}" presName="connectorText" presStyleLbl="sibTrans2D1" presStyleIdx="0" presStyleCnt="4"/>
      <dgm:spPr/>
    </dgm:pt>
    <dgm:pt modelId="{741CE356-3066-4CA2-81AF-D0B7FE783D2C}" type="pres">
      <dgm:prSet presAssocID="{F28FDE9C-BAAF-43BC-8231-4CCA5279059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8BDE01C-8F3A-4E87-B0F1-D4F17EF27D3A}" type="pres">
      <dgm:prSet presAssocID="{72099F4B-3AEA-43A9-872E-D9CEF6B079BD}" presName="sibTrans" presStyleLbl="sibTrans2D1" presStyleIdx="1" presStyleCnt="4"/>
      <dgm:spPr/>
    </dgm:pt>
    <dgm:pt modelId="{84BD4B49-D05A-43CE-96C0-176398A97B27}" type="pres">
      <dgm:prSet presAssocID="{72099F4B-3AEA-43A9-872E-D9CEF6B079BD}" presName="connectorText" presStyleLbl="sibTrans2D1" presStyleIdx="1" presStyleCnt="4"/>
      <dgm:spPr/>
    </dgm:pt>
    <dgm:pt modelId="{0D06E1E7-3671-4078-BA04-C4DD5456CAAC}" type="pres">
      <dgm:prSet presAssocID="{731F2C30-141A-435D-95FA-C2BD0DBD016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A546235-3DF8-499A-AA76-D1BF4996E852}" type="pres">
      <dgm:prSet presAssocID="{F5B6D756-DB0A-4040-AEFF-A4BCEEA1BA88}" presName="sibTrans" presStyleLbl="sibTrans2D1" presStyleIdx="2" presStyleCnt="4"/>
      <dgm:spPr/>
    </dgm:pt>
    <dgm:pt modelId="{83501BA2-19A8-4C39-9388-29F2EB4CE481}" type="pres">
      <dgm:prSet presAssocID="{F5B6D756-DB0A-4040-AEFF-A4BCEEA1BA88}" presName="connectorText" presStyleLbl="sibTrans2D1" presStyleIdx="2" presStyleCnt="4"/>
      <dgm:spPr/>
    </dgm:pt>
    <dgm:pt modelId="{49353A10-FA2A-4C15-AAE6-DEF151FACAA5}" type="pres">
      <dgm:prSet presAssocID="{2FA0B8AF-0316-40BA-9623-6F7D3089247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ADFFD4A-038C-459D-AE5A-6B16F5D06119}" type="pres">
      <dgm:prSet presAssocID="{1E3B127A-CD63-466F-810B-6E1FC32C2716}" presName="sibTrans" presStyleLbl="sibTrans2D1" presStyleIdx="3" presStyleCnt="4"/>
      <dgm:spPr/>
    </dgm:pt>
    <dgm:pt modelId="{D39CEC1A-199A-474B-A86E-7AAAD97FB8AF}" type="pres">
      <dgm:prSet presAssocID="{1E3B127A-CD63-466F-810B-6E1FC32C2716}" presName="connectorText" presStyleLbl="sibTrans2D1" presStyleIdx="3" presStyleCnt="4"/>
      <dgm:spPr/>
    </dgm:pt>
    <dgm:pt modelId="{FA5A68E8-30AA-423F-9F17-800167AF3CC9}" type="pres">
      <dgm:prSet presAssocID="{A6B76FC1-2BD8-4C37-8BE6-59EF4EE8DD7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779CB5DA-E0B1-44FF-9BBD-91933BB53711}" type="presOf" srcId="{F28FDE9C-BAAF-43BC-8231-4CCA52790593}" destId="{741CE356-3066-4CA2-81AF-D0B7FE783D2C}" srcOrd="0" destOrd="0" presId="urn:microsoft.com/office/officeart/2005/8/layout/process5"/>
    <dgm:cxn modelId="{2F487920-ABF7-43EA-9D0B-B5C9292B51EF}" type="presOf" srcId="{72099F4B-3AEA-43A9-872E-D9CEF6B079BD}" destId="{58BDE01C-8F3A-4E87-B0F1-D4F17EF27D3A}" srcOrd="0" destOrd="0" presId="urn:microsoft.com/office/officeart/2005/8/layout/process5"/>
    <dgm:cxn modelId="{8130C21F-B222-458F-A315-4484BC6F3A6A}" type="presOf" srcId="{A6B76FC1-2BD8-4C37-8BE6-59EF4EE8DD7A}" destId="{FA5A68E8-30AA-423F-9F17-800167AF3CC9}" srcOrd="0" destOrd="0" presId="urn:microsoft.com/office/officeart/2005/8/layout/process5"/>
    <dgm:cxn modelId="{19F3B26C-F6B4-48BE-96CF-61E6DBC05674}" type="presOf" srcId="{1E3B127A-CD63-466F-810B-6E1FC32C2716}" destId="{7ADFFD4A-038C-459D-AE5A-6B16F5D06119}" srcOrd="0" destOrd="0" presId="urn:microsoft.com/office/officeart/2005/8/layout/process5"/>
    <dgm:cxn modelId="{4BB07259-80DE-4F68-804C-0675338ED42A}" type="presOf" srcId="{2FA0B8AF-0316-40BA-9623-6F7D30892474}" destId="{49353A10-FA2A-4C15-AAE6-DEF151FACAA5}" srcOrd="0" destOrd="0" presId="urn:microsoft.com/office/officeart/2005/8/layout/process5"/>
    <dgm:cxn modelId="{BACE7282-6E47-4879-8EB9-F1CD6E9B47E2}" srcId="{A89755DB-4C57-4AAA-9719-B2D4FE953D5C}" destId="{91A467ED-CB84-4334-A778-B337AD5733B7}" srcOrd="0" destOrd="0" parTransId="{C6159E62-69A2-43B3-BFA8-F08E8AE1E9C6}" sibTransId="{646D0968-27FC-409A-80B2-BC5981FB84BA}"/>
    <dgm:cxn modelId="{53330E9D-079B-4941-A018-2B17D956DCE7}" srcId="{A89755DB-4C57-4AAA-9719-B2D4FE953D5C}" destId="{F28FDE9C-BAAF-43BC-8231-4CCA52790593}" srcOrd="1" destOrd="0" parTransId="{28FB8040-3A70-4465-B98C-016F5C493C3C}" sibTransId="{72099F4B-3AEA-43A9-872E-D9CEF6B079BD}"/>
    <dgm:cxn modelId="{6012CC05-0F11-46A7-ABFB-4233CBCF10D2}" srcId="{A89755DB-4C57-4AAA-9719-B2D4FE953D5C}" destId="{731F2C30-141A-435D-95FA-C2BD0DBD016B}" srcOrd="2" destOrd="0" parTransId="{6C4D5D61-04E2-47F9-B793-4377452E2661}" sibTransId="{F5B6D756-DB0A-4040-AEFF-A4BCEEA1BA88}"/>
    <dgm:cxn modelId="{5CD42498-8C24-4ECF-ABFE-E06E5D983616}" srcId="{A89755DB-4C57-4AAA-9719-B2D4FE953D5C}" destId="{A6B76FC1-2BD8-4C37-8BE6-59EF4EE8DD7A}" srcOrd="4" destOrd="0" parTransId="{746600B6-0F6A-4906-B56F-CC3B02505BC7}" sibTransId="{3A9A623A-8ED6-4A6A-92A6-5F3FFEC344C6}"/>
    <dgm:cxn modelId="{48687FB0-A3B0-4A0C-86F4-1AE495C39532}" type="presOf" srcId="{F5B6D756-DB0A-4040-AEFF-A4BCEEA1BA88}" destId="{5A546235-3DF8-499A-AA76-D1BF4996E852}" srcOrd="0" destOrd="0" presId="urn:microsoft.com/office/officeart/2005/8/layout/process5"/>
    <dgm:cxn modelId="{A1A05FAD-684A-4B2D-842A-62055AC60DCE}" srcId="{A89755DB-4C57-4AAA-9719-B2D4FE953D5C}" destId="{2FA0B8AF-0316-40BA-9623-6F7D30892474}" srcOrd="3" destOrd="0" parTransId="{E57C55D7-B593-4204-866F-E1D7BD1B8290}" sibTransId="{1E3B127A-CD63-466F-810B-6E1FC32C2716}"/>
    <dgm:cxn modelId="{DC47A4EE-A6FB-4C80-9723-56358B6BA815}" type="presOf" srcId="{646D0968-27FC-409A-80B2-BC5981FB84BA}" destId="{2FFE558B-6DAC-4CE5-BA50-66837A9C30CE}" srcOrd="1" destOrd="0" presId="urn:microsoft.com/office/officeart/2005/8/layout/process5"/>
    <dgm:cxn modelId="{94542A8E-9817-4320-A33C-EB181330AB92}" type="presOf" srcId="{A89755DB-4C57-4AAA-9719-B2D4FE953D5C}" destId="{D7D46C49-4377-4E39-AD34-BD629B560271}" srcOrd="0" destOrd="0" presId="urn:microsoft.com/office/officeart/2005/8/layout/process5"/>
    <dgm:cxn modelId="{52A9BE85-9C2D-413B-98FA-C329D81DA0A8}" type="presOf" srcId="{646D0968-27FC-409A-80B2-BC5981FB84BA}" destId="{B92D31BC-1DCB-4B61-92BF-9966545964C1}" srcOrd="0" destOrd="0" presId="urn:microsoft.com/office/officeart/2005/8/layout/process5"/>
    <dgm:cxn modelId="{0CDC4578-AC01-4684-99D4-1DCAE4ABE40C}" type="presOf" srcId="{1E3B127A-CD63-466F-810B-6E1FC32C2716}" destId="{D39CEC1A-199A-474B-A86E-7AAAD97FB8AF}" srcOrd="1" destOrd="0" presId="urn:microsoft.com/office/officeart/2005/8/layout/process5"/>
    <dgm:cxn modelId="{98F34D05-16A5-4DEA-ABEC-E8B6DCB006B3}" type="presOf" srcId="{91A467ED-CB84-4334-A778-B337AD5733B7}" destId="{E4CB9248-A770-4E4A-863C-3ED17BDA7579}" srcOrd="0" destOrd="0" presId="urn:microsoft.com/office/officeart/2005/8/layout/process5"/>
    <dgm:cxn modelId="{E0322E2C-68AC-4BF7-9B9C-E24CFBD9F413}" type="presOf" srcId="{F5B6D756-DB0A-4040-AEFF-A4BCEEA1BA88}" destId="{83501BA2-19A8-4C39-9388-29F2EB4CE481}" srcOrd="1" destOrd="0" presId="urn:microsoft.com/office/officeart/2005/8/layout/process5"/>
    <dgm:cxn modelId="{72D5F87A-2B66-4D8F-9F07-006E52B22374}" type="presOf" srcId="{72099F4B-3AEA-43A9-872E-D9CEF6B079BD}" destId="{84BD4B49-D05A-43CE-96C0-176398A97B27}" srcOrd="1" destOrd="0" presId="urn:microsoft.com/office/officeart/2005/8/layout/process5"/>
    <dgm:cxn modelId="{EF7AD885-25FD-4508-BA6F-DC443CA05C77}" type="presOf" srcId="{731F2C30-141A-435D-95FA-C2BD0DBD016B}" destId="{0D06E1E7-3671-4078-BA04-C4DD5456CAAC}" srcOrd="0" destOrd="0" presId="urn:microsoft.com/office/officeart/2005/8/layout/process5"/>
    <dgm:cxn modelId="{A9D03B39-1231-4C66-865C-2181A03B5216}" type="presParOf" srcId="{D7D46C49-4377-4E39-AD34-BD629B560271}" destId="{E4CB9248-A770-4E4A-863C-3ED17BDA7579}" srcOrd="0" destOrd="0" presId="urn:microsoft.com/office/officeart/2005/8/layout/process5"/>
    <dgm:cxn modelId="{49E63DAF-808A-4539-A2E0-CFEB6827A9D4}" type="presParOf" srcId="{D7D46C49-4377-4E39-AD34-BD629B560271}" destId="{B92D31BC-1DCB-4B61-92BF-9966545964C1}" srcOrd="1" destOrd="0" presId="urn:microsoft.com/office/officeart/2005/8/layout/process5"/>
    <dgm:cxn modelId="{1EF6E2F0-5B7B-4334-897E-6DDDC074F3D1}" type="presParOf" srcId="{B92D31BC-1DCB-4B61-92BF-9966545964C1}" destId="{2FFE558B-6DAC-4CE5-BA50-66837A9C30CE}" srcOrd="0" destOrd="0" presId="urn:microsoft.com/office/officeart/2005/8/layout/process5"/>
    <dgm:cxn modelId="{A388B621-5567-4334-9D7B-1DF7B118F081}" type="presParOf" srcId="{D7D46C49-4377-4E39-AD34-BD629B560271}" destId="{741CE356-3066-4CA2-81AF-D0B7FE783D2C}" srcOrd="2" destOrd="0" presId="urn:microsoft.com/office/officeart/2005/8/layout/process5"/>
    <dgm:cxn modelId="{86C4073C-F47C-48DD-9AF1-550437564CEE}" type="presParOf" srcId="{D7D46C49-4377-4E39-AD34-BD629B560271}" destId="{58BDE01C-8F3A-4E87-B0F1-D4F17EF27D3A}" srcOrd="3" destOrd="0" presId="urn:microsoft.com/office/officeart/2005/8/layout/process5"/>
    <dgm:cxn modelId="{07AFD9D6-A5CE-4D6A-9F6A-4DCB96FC55F6}" type="presParOf" srcId="{58BDE01C-8F3A-4E87-B0F1-D4F17EF27D3A}" destId="{84BD4B49-D05A-43CE-96C0-176398A97B27}" srcOrd="0" destOrd="0" presId="urn:microsoft.com/office/officeart/2005/8/layout/process5"/>
    <dgm:cxn modelId="{6CDD2488-3964-4392-B8C3-77E384973781}" type="presParOf" srcId="{D7D46C49-4377-4E39-AD34-BD629B560271}" destId="{0D06E1E7-3671-4078-BA04-C4DD5456CAAC}" srcOrd="4" destOrd="0" presId="urn:microsoft.com/office/officeart/2005/8/layout/process5"/>
    <dgm:cxn modelId="{847648DD-A154-44D5-99D8-2C0F5C9DDE57}" type="presParOf" srcId="{D7D46C49-4377-4E39-AD34-BD629B560271}" destId="{5A546235-3DF8-499A-AA76-D1BF4996E852}" srcOrd="5" destOrd="0" presId="urn:microsoft.com/office/officeart/2005/8/layout/process5"/>
    <dgm:cxn modelId="{F5137A2F-57D0-4D67-9D21-6CEBC95D36CE}" type="presParOf" srcId="{5A546235-3DF8-499A-AA76-D1BF4996E852}" destId="{83501BA2-19A8-4C39-9388-29F2EB4CE481}" srcOrd="0" destOrd="0" presId="urn:microsoft.com/office/officeart/2005/8/layout/process5"/>
    <dgm:cxn modelId="{B90E25D8-3D1B-4928-BD2B-F4E59E0BB83D}" type="presParOf" srcId="{D7D46C49-4377-4E39-AD34-BD629B560271}" destId="{49353A10-FA2A-4C15-AAE6-DEF151FACAA5}" srcOrd="6" destOrd="0" presId="urn:microsoft.com/office/officeart/2005/8/layout/process5"/>
    <dgm:cxn modelId="{A4A96C70-E317-4277-8266-B1B1E24F1EBA}" type="presParOf" srcId="{D7D46C49-4377-4E39-AD34-BD629B560271}" destId="{7ADFFD4A-038C-459D-AE5A-6B16F5D06119}" srcOrd="7" destOrd="0" presId="urn:microsoft.com/office/officeart/2005/8/layout/process5"/>
    <dgm:cxn modelId="{1328D40A-1353-4092-9D38-E2FC1E9C557B}" type="presParOf" srcId="{7ADFFD4A-038C-459D-AE5A-6B16F5D06119}" destId="{D39CEC1A-199A-474B-A86E-7AAAD97FB8AF}" srcOrd="0" destOrd="0" presId="urn:microsoft.com/office/officeart/2005/8/layout/process5"/>
    <dgm:cxn modelId="{B4C728DF-38EC-43D1-8E2F-782BEC62F3A2}" type="presParOf" srcId="{D7D46C49-4377-4E39-AD34-BD629B560271}" destId="{FA5A68E8-30AA-423F-9F17-800167AF3CC9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6F296F-FD5D-4DB7-98CE-E9966BDC41A6}" type="doc">
      <dgm:prSet loTypeId="urn:microsoft.com/office/officeart/2005/8/layout/cycle4" loCatId="matrix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zh-TW" altLang="en-US"/>
        </a:p>
      </dgm:t>
    </dgm:pt>
    <dgm:pt modelId="{6AA15D6E-0A6C-47F4-9AA2-C6032A4B609F}">
      <dgm:prSet phldrT="[文字]"/>
      <dgm:spPr/>
      <dgm:t>
        <a:bodyPr/>
        <a:lstStyle/>
        <a:p>
          <a:endParaRPr lang="zh-TW" altLang="en-US" dirty="0"/>
        </a:p>
      </dgm:t>
    </dgm:pt>
    <dgm:pt modelId="{6F655A57-1979-458C-811A-1DFE6956B275}" type="parTrans" cxnId="{783FA60A-A83F-41B3-AC4F-DB6B2AB0377F}">
      <dgm:prSet/>
      <dgm:spPr/>
      <dgm:t>
        <a:bodyPr/>
        <a:lstStyle/>
        <a:p>
          <a:endParaRPr lang="zh-TW" altLang="en-US"/>
        </a:p>
      </dgm:t>
    </dgm:pt>
    <dgm:pt modelId="{A3B5530F-CC28-4815-87AC-071E9BCB5F67}" type="sibTrans" cxnId="{783FA60A-A83F-41B3-AC4F-DB6B2AB0377F}">
      <dgm:prSet/>
      <dgm:spPr/>
      <dgm:t>
        <a:bodyPr/>
        <a:lstStyle/>
        <a:p>
          <a:endParaRPr lang="zh-TW" altLang="en-US"/>
        </a:p>
      </dgm:t>
    </dgm:pt>
    <dgm:pt modelId="{6C77974E-04B0-44E8-94F7-6BF2C96D3BC2}">
      <dgm:prSet phldrT="[文字]"/>
      <dgm:spPr/>
      <dgm:t>
        <a:bodyPr/>
        <a:lstStyle/>
        <a:p>
          <a:r>
            <a:rPr lang="en-US" altLang="zh-TW" dirty="0" smtClean="0"/>
            <a:t>S</a:t>
          </a:r>
          <a:r>
            <a:rPr lang="zh-TW" altLang="en-US" dirty="0" smtClean="0"/>
            <a:t>優勢</a:t>
          </a:r>
          <a:endParaRPr lang="zh-TW" altLang="en-US" dirty="0"/>
        </a:p>
      </dgm:t>
    </dgm:pt>
    <dgm:pt modelId="{BE34C18E-85CC-4741-B9A9-7802FE615368}" type="parTrans" cxnId="{80231D20-500E-4E06-A7B1-71DBAB279D1C}">
      <dgm:prSet/>
      <dgm:spPr/>
      <dgm:t>
        <a:bodyPr/>
        <a:lstStyle/>
        <a:p>
          <a:endParaRPr lang="zh-TW" altLang="en-US"/>
        </a:p>
      </dgm:t>
    </dgm:pt>
    <dgm:pt modelId="{63125B50-C28E-4F48-B17C-99E150025CAB}" type="sibTrans" cxnId="{80231D20-500E-4E06-A7B1-71DBAB279D1C}">
      <dgm:prSet/>
      <dgm:spPr/>
      <dgm:t>
        <a:bodyPr/>
        <a:lstStyle/>
        <a:p>
          <a:endParaRPr lang="zh-TW" altLang="en-US"/>
        </a:p>
      </dgm:t>
    </dgm:pt>
    <dgm:pt modelId="{3145E6B7-6FB3-42B2-BD1E-71CB5F88B010}">
      <dgm:prSet phldrT="[文字]"/>
      <dgm:spPr/>
      <dgm:t>
        <a:bodyPr/>
        <a:lstStyle/>
        <a:p>
          <a:endParaRPr lang="zh-TW" altLang="en-US" dirty="0"/>
        </a:p>
      </dgm:t>
    </dgm:pt>
    <dgm:pt modelId="{6AF42D26-1EC2-4D66-BAAE-2E7075C2375B}" type="parTrans" cxnId="{9B893A82-31AE-4A1D-AB59-05D88F834F86}">
      <dgm:prSet/>
      <dgm:spPr/>
      <dgm:t>
        <a:bodyPr/>
        <a:lstStyle/>
        <a:p>
          <a:endParaRPr lang="zh-TW" altLang="en-US"/>
        </a:p>
      </dgm:t>
    </dgm:pt>
    <dgm:pt modelId="{977539B4-412D-4085-AA05-C04721529C49}" type="sibTrans" cxnId="{9B893A82-31AE-4A1D-AB59-05D88F834F86}">
      <dgm:prSet/>
      <dgm:spPr/>
      <dgm:t>
        <a:bodyPr/>
        <a:lstStyle/>
        <a:p>
          <a:endParaRPr lang="zh-TW" altLang="en-US"/>
        </a:p>
      </dgm:t>
    </dgm:pt>
    <dgm:pt modelId="{81769CFF-DEA6-4A8F-A82F-2B583FF35859}">
      <dgm:prSet phldrT="[文字]"/>
      <dgm:spPr/>
      <dgm:t>
        <a:bodyPr/>
        <a:lstStyle/>
        <a:p>
          <a:r>
            <a:rPr lang="en-US" altLang="zh-TW" dirty="0" smtClean="0"/>
            <a:t>W</a:t>
          </a:r>
          <a:r>
            <a:rPr lang="zh-TW" altLang="en-US" dirty="0" smtClean="0"/>
            <a:t>劣勢</a:t>
          </a:r>
          <a:endParaRPr lang="zh-TW" altLang="en-US" dirty="0"/>
        </a:p>
      </dgm:t>
    </dgm:pt>
    <dgm:pt modelId="{BDF4DDDC-744F-462A-9FFE-0FF077EE3A49}" type="parTrans" cxnId="{20279731-D8FD-488E-BF96-FC9755FF83EB}">
      <dgm:prSet/>
      <dgm:spPr/>
      <dgm:t>
        <a:bodyPr/>
        <a:lstStyle/>
        <a:p>
          <a:endParaRPr lang="zh-TW" altLang="en-US"/>
        </a:p>
      </dgm:t>
    </dgm:pt>
    <dgm:pt modelId="{8CEE27A9-03AB-4A56-9485-FBC932C0F0AE}" type="sibTrans" cxnId="{20279731-D8FD-488E-BF96-FC9755FF83EB}">
      <dgm:prSet/>
      <dgm:spPr/>
      <dgm:t>
        <a:bodyPr/>
        <a:lstStyle/>
        <a:p>
          <a:endParaRPr lang="zh-TW" altLang="en-US"/>
        </a:p>
      </dgm:t>
    </dgm:pt>
    <dgm:pt modelId="{69BBF547-DF5A-47A0-8BB9-9677742A8C68}">
      <dgm:prSet phldrT="[文字]"/>
      <dgm:spPr/>
      <dgm:t>
        <a:bodyPr/>
        <a:lstStyle/>
        <a:p>
          <a:endParaRPr lang="zh-TW" altLang="en-US" dirty="0"/>
        </a:p>
      </dgm:t>
    </dgm:pt>
    <dgm:pt modelId="{6D8DE492-0AB5-4A22-BC5B-03B143C71B06}" type="parTrans" cxnId="{3CA5DD9B-3875-4EC8-867C-FC227FCF3AA3}">
      <dgm:prSet/>
      <dgm:spPr/>
      <dgm:t>
        <a:bodyPr/>
        <a:lstStyle/>
        <a:p>
          <a:endParaRPr lang="zh-TW" altLang="en-US"/>
        </a:p>
      </dgm:t>
    </dgm:pt>
    <dgm:pt modelId="{088815FA-FEF2-477E-ABA0-61ACC93FF9F0}" type="sibTrans" cxnId="{3CA5DD9B-3875-4EC8-867C-FC227FCF3AA3}">
      <dgm:prSet/>
      <dgm:spPr/>
      <dgm:t>
        <a:bodyPr/>
        <a:lstStyle/>
        <a:p>
          <a:endParaRPr lang="zh-TW" altLang="en-US"/>
        </a:p>
      </dgm:t>
    </dgm:pt>
    <dgm:pt modelId="{2BDE17EA-195B-48A5-A70C-5D75F99B8F1D}">
      <dgm:prSet phldrT="[文字]"/>
      <dgm:spPr/>
      <dgm:t>
        <a:bodyPr/>
        <a:lstStyle/>
        <a:p>
          <a:endParaRPr lang="zh-TW" altLang="en-US" dirty="0"/>
        </a:p>
      </dgm:t>
    </dgm:pt>
    <dgm:pt modelId="{85F78A81-BE90-4F8E-874D-8CB8745C8AFB}" type="parTrans" cxnId="{480F45E3-A90C-47F0-A9BB-3C6E9EE9DC43}">
      <dgm:prSet/>
      <dgm:spPr/>
      <dgm:t>
        <a:bodyPr/>
        <a:lstStyle/>
        <a:p>
          <a:endParaRPr lang="zh-TW" altLang="en-US"/>
        </a:p>
      </dgm:t>
    </dgm:pt>
    <dgm:pt modelId="{199ACE5C-E6CD-4CBA-B52A-EE4BA2A20BA4}" type="sibTrans" cxnId="{480F45E3-A90C-47F0-A9BB-3C6E9EE9DC43}">
      <dgm:prSet/>
      <dgm:spPr/>
      <dgm:t>
        <a:bodyPr/>
        <a:lstStyle/>
        <a:p>
          <a:endParaRPr lang="zh-TW" altLang="en-US"/>
        </a:p>
      </dgm:t>
    </dgm:pt>
    <dgm:pt modelId="{19E1E1B6-7ECA-4892-94B4-5CB725331BA6}">
      <dgm:prSet phldrT="[文字]"/>
      <dgm:spPr/>
      <dgm:t>
        <a:bodyPr/>
        <a:lstStyle/>
        <a:p>
          <a:r>
            <a:rPr lang="en-US" altLang="zh-TW" dirty="0" smtClean="0"/>
            <a:t>O</a:t>
          </a:r>
          <a:r>
            <a:rPr lang="zh-TW" altLang="en-US" dirty="0" smtClean="0"/>
            <a:t>機會</a:t>
          </a:r>
          <a:endParaRPr lang="zh-TW" altLang="en-US" dirty="0"/>
        </a:p>
      </dgm:t>
    </dgm:pt>
    <dgm:pt modelId="{65C29889-723D-48CE-9666-F61151725584}" type="parTrans" cxnId="{05CBC958-7143-43DC-908D-AE1B2A0541E9}">
      <dgm:prSet/>
      <dgm:spPr/>
      <dgm:t>
        <a:bodyPr/>
        <a:lstStyle/>
        <a:p>
          <a:endParaRPr lang="zh-TW" altLang="en-US"/>
        </a:p>
      </dgm:t>
    </dgm:pt>
    <dgm:pt modelId="{0E86BCFE-DB0E-40F8-B640-3C8366E3FFAF}" type="sibTrans" cxnId="{05CBC958-7143-43DC-908D-AE1B2A0541E9}">
      <dgm:prSet/>
      <dgm:spPr/>
      <dgm:t>
        <a:bodyPr/>
        <a:lstStyle/>
        <a:p>
          <a:endParaRPr lang="zh-TW" altLang="en-US"/>
        </a:p>
      </dgm:t>
    </dgm:pt>
    <dgm:pt modelId="{6468EF44-3C22-44E8-A95B-738E466DB336}">
      <dgm:prSet phldrT="[文字]"/>
      <dgm:spPr/>
      <dgm:t>
        <a:bodyPr/>
        <a:lstStyle/>
        <a:p>
          <a:endParaRPr lang="zh-TW" altLang="en-US" dirty="0"/>
        </a:p>
      </dgm:t>
    </dgm:pt>
    <dgm:pt modelId="{558412D4-D8BD-4FE4-9081-50487B172E43}" type="parTrans" cxnId="{A25389FE-3D60-43A7-AF76-318F8CB89294}">
      <dgm:prSet/>
      <dgm:spPr/>
      <dgm:t>
        <a:bodyPr/>
        <a:lstStyle/>
        <a:p>
          <a:endParaRPr lang="zh-TW" altLang="en-US"/>
        </a:p>
      </dgm:t>
    </dgm:pt>
    <dgm:pt modelId="{61640B10-7339-4652-BD2B-BB5482EC4206}" type="sibTrans" cxnId="{A25389FE-3D60-43A7-AF76-318F8CB89294}">
      <dgm:prSet/>
      <dgm:spPr/>
      <dgm:t>
        <a:bodyPr/>
        <a:lstStyle/>
        <a:p>
          <a:endParaRPr lang="zh-TW" altLang="en-US"/>
        </a:p>
      </dgm:t>
    </dgm:pt>
    <dgm:pt modelId="{9CFE6987-8A98-4E90-9F5F-6DD365BE07BA}">
      <dgm:prSet phldrT="[文字]"/>
      <dgm:spPr/>
      <dgm:t>
        <a:bodyPr/>
        <a:lstStyle/>
        <a:p>
          <a:endParaRPr lang="zh-TW" altLang="en-US" dirty="0"/>
        </a:p>
      </dgm:t>
    </dgm:pt>
    <dgm:pt modelId="{38B7F809-9C01-4A85-B72E-60851B233C7B}" type="parTrans" cxnId="{61EA22D7-A6C2-4569-B946-C85990A37282}">
      <dgm:prSet/>
      <dgm:spPr/>
      <dgm:t>
        <a:bodyPr/>
        <a:lstStyle/>
        <a:p>
          <a:endParaRPr lang="zh-TW" altLang="en-US"/>
        </a:p>
      </dgm:t>
    </dgm:pt>
    <dgm:pt modelId="{AE358856-C6B9-4DD9-A662-F1D627B1438B}" type="sibTrans" cxnId="{61EA22D7-A6C2-4569-B946-C85990A37282}">
      <dgm:prSet/>
      <dgm:spPr/>
      <dgm:t>
        <a:bodyPr/>
        <a:lstStyle/>
        <a:p>
          <a:endParaRPr lang="zh-TW" altLang="en-US"/>
        </a:p>
      </dgm:t>
    </dgm:pt>
    <dgm:pt modelId="{C51969EE-BB25-46E0-A080-3AC989ED4F3C}">
      <dgm:prSet phldrT="[文字]"/>
      <dgm:spPr/>
      <dgm:t>
        <a:bodyPr/>
        <a:lstStyle/>
        <a:p>
          <a:r>
            <a:rPr lang="en-US" altLang="zh-TW" dirty="0" smtClean="0"/>
            <a:t>T</a:t>
          </a:r>
          <a:r>
            <a:rPr lang="zh-TW" altLang="en-US" dirty="0" smtClean="0"/>
            <a:t>威脅</a:t>
          </a:r>
          <a:endParaRPr lang="zh-TW" altLang="en-US" dirty="0"/>
        </a:p>
      </dgm:t>
    </dgm:pt>
    <dgm:pt modelId="{A873B6E1-F8AB-4569-82BD-8220FE2181AD}" type="parTrans" cxnId="{14383C4D-A634-48D7-9B45-050C46DF1AD4}">
      <dgm:prSet/>
      <dgm:spPr/>
      <dgm:t>
        <a:bodyPr/>
        <a:lstStyle/>
        <a:p>
          <a:endParaRPr lang="zh-TW" altLang="en-US"/>
        </a:p>
      </dgm:t>
    </dgm:pt>
    <dgm:pt modelId="{0B5990E4-AC44-4602-8B65-CBE6DD250305}" type="sibTrans" cxnId="{14383C4D-A634-48D7-9B45-050C46DF1AD4}">
      <dgm:prSet/>
      <dgm:spPr/>
      <dgm:t>
        <a:bodyPr/>
        <a:lstStyle/>
        <a:p>
          <a:endParaRPr lang="zh-TW" altLang="en-US"/>
        </a:p>
      </dgm:t>
    </dgm:pt>
    <dgm:pt modelId="{7CD7C406-63D1-4DA8-BD16-89F9C5C6EDBE}" type="pres">
      <dgm:prSet presAssocID="{E16F296F-FD5D-4DB7-98CE-E9966BDC41A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476071CE-7AC9-4706-904B-226ABCC93502}" type="pres">
      <dgm:prSet presAssocID="{E16F296F-FD5D-4DB7-98CE-E9966BDC41A6}" presName="children" presStyleCnt="0"/>
      <dgm:spPr/>
    </dgm:pt>
    <dgm:pt modelId="{6CB051EE-7C5C-4DAF-BB74-7B2B88DA58D1}" type="pres">
      <dgm:prSet presAssocID="{E16F296F-FD5D-4DB7-98CE-E9966BDC41A6}" presName="child1group" presStyleCnt="0"/>
      <dgm:spPr/>
    </dgm:pt>
    <dgm:pt modelId="{26ED6989-7590-4BC5-BC49-1EEC0269B058}" type="pres">
      <dgm:prSet presAssocID="{E16F296F-FD5D-4DB7-98CE-E9966BDC41A6}" presName="child1" presStyleLbl="bgAcc1" presStyleIdx="0" presStyleCnt="4"/>
      <dgm:spPr/>
      <dgm:t>
        <a:bodyPr/>
        <a:lstStyle/>
        <a:p>
          <a:endParaRPr lang="zh-TW" altLang="en-US"/>
        </a:p>
      </dgm:t>
    </dgm:pt>
    <dgm:pt modelId="{638DB603-EBBE-4935-9E8C-126331575C6B}" type="pres">
      <dgm:prSet presAssocID="{E16F296F-FD5D-4DB7-98CE-E9966BDC41A6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72762D1-8AF5-4BF2-A684-DBC548A7135B}" type="pres">
      <dgm:prSet presAssocID="{E16F296F-FD5D-4DB7-98CE-E9966BDC41A6}" presName="child2group" presStyleCnt="0"/>
      <dgm:spPr/>
    </dgm:pt>
    <dgm:pt modelId="{FB615D7F-1E2D-4A71-B7D4-7CCF93DC4D67}" type="pres">
      <dgm:prSet presAssocID="{E16F296F-FD5D-4DB7-98CE-E9966BDC41A6}" presName="child2" presStyleLbl="bgAcc1" presStyleIdx="1" presStyleCnt="4"/>
      <dgm:spPr/>
    </dgm:pt>
    <dgm:pt modelId="{8AA2125D-FE7B-4A82-8ABF-6914DB4682A1}" type="pres">
      <dgm:prSet presAssocID="{E16F296F-FD5D-4DB7-98CE-E9966BDC41A6}" presName="child2Text" presStyleLbl="bgAcc1" presStyleIdx="1" presStyleCnt="4">
        <dgm:presLayoutVars>
          <dgm:bulletEnabled val="1"/>
        </dgm:presLayoutVars>
      </dgm:prSet>
      <dgm:spPr/>
    </dgm:pt>
    <dgm:pt modelId="{EDC4557A-B466-47C7-AD81-88ACBB422745}" type="pres">
      <dgm:prSet presAssocID="{E16F296F-FD5D-4DB7-98CE-E9966BDC41A6}" presName="child3group" presStyleCnt="0"/>
      <dgm:spPr/>
    </dgm:pt>
    <dgm:pt modelId="{797DCE70-AF99-4A6F-9F3E-B9326C50A4DB}" type="pres">
      <dgm:prSet presAssocID="{E16F296F-FD5D-4DB7-98CE-E9966BDC41A6}" presName="child3" presStyleLbl="bgAcc1" presStyleIdx="2" presStyleCnt="4"/>
      <dgm:spPr/>
      <dgm:t>
        <a:bodyPr/>
        <a:lstStyle/>
        <a:p>
          <a:endParaRPr lang="zh-TW" altLang="en-US"/>
        </a:p>
      </dgm:t>
    </dgm:pt>
    <dgm:pt modelId="{DE539ED1-2B53-44A9-B49D-A87ECBCD2E14}" type="pres">
      <dgm:prSet presAssocID="{E16F296F-FD5D-4DB7-98CE-E9966BDC41A6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0ADEC23-D110-47B8-9321-62C3F5EA006D}" type="pres">
      <dgm:prSet presAssocID="{E16F296F-FD5D-4DB7-98CE-E9966BDC41A6}" presName="child4group" presStyleCnt="0"/>
      <dgm:spPr/>
    </dgm:pt>
    <dgm:pt modelId="{E597D98B-D05A-4B69-BB58-1E09C16FB98F}" type="pres">
      <dgm:prSet presAssocID="{E16F296F-FD5D-4DB7-98CE-E9966BDC41A6}" presName="child4" presStyleLbl="bgAcc1" presStyleIdx="3" presStyleCnt="4"/>
      <dgm:spPr/>
      <dgm:t>
        <a:bodyPr/>
        <a:lstStyle/>
        <a:p>
          <a:endParaRPr lang="zh-TW" altLang="en-US"/>
        </a:p>
      </dgm:t>
    </dgm:pt>
    <dgm:pt modelId="{504BE777-FD27-4F52-8930-4AA1399DEBDF}" type="pres">
      <dgm:prSet presAssocID="{E16F296F-FD5D-4DB7-98CE-E9966BDC41A6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E5EB0C9-B9EE-440B-8455-89D2129BB8CD}" type="pres">
      <dgm:prSet presAssocID="{E16F296F-FD5D-4DB7-98CE-E9966BDC41A6}" presName="childPlaceholder" presStyleCnt="0"/>
      <dgm:spPr/>
    </dgm:pt>
    <dgm:pt modelId="{F81C3952-95DA-408F-A077-6897B8F2D669}" type="pres">
      <dgm:prSet presAssocID="{E16F296F-FD5D-4DB7-98CE-E9966BDC41A6}" presName="circle" presStyleCnt="0"/>
      <dgm:spPr/>
    </dgm:pt>
    <dgm:pt modelId="{9662DF7B-018B-4FC3-A28A-7A3710E58387}" type="pres">
      <dgm:prSet presAssocID="{E16F296F-FD5D-4DB7-98CE-E9966BDC41A6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25DE05A-CEC3-4992-B4ED-53EDB8CBDACF}" type="pres">
      <dgm:prSet presAssocID="{E16F296F-FD5D-4DB7-98CE-E9966BDC41A6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46411384-3F07-4D0F-A904-4CBA0812EADC}" type="pres">
      <dgm:prSet presAssocID="{E16F296F-FD5D-4DB7-98CE-E9966BDC41A6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BC1734D4-3DA9-42AE-B4A9-73C83DC40934}" type="pres">
      <dgm:prSet presAssocID="{E16F296F-FD5D-4DB7-98CE-E9966BDC41A6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F98395B0-EB05-44C9-9693-ECA96A9656FE}" type="pres">
      <dgm:prSet presAssocID="{E16F296F-FD5D-4DB7-98CE-E9966BDC41A6}" presName="quadrantPlaceholder" presStyleCnt="0"/>
      <dgm:spPr/>
    </dgm:pt>
    <dgm:pt modelId="{8FFD27EF-5FFF-482C-A132-3AA5893DD7BD}" type="pres">
      <dgm:prSet presAssocID="{E16F296F-FD5D-4DB7-98CE-E9966BDC41A6}" presName="center1" presStyleLbl="fgShp" presStyleIdx="0" presStyleCnt="2"/>
      <dgm:spPr/>
    </dgm:pt>
    <dgm:pt modelId="{7CBF50AB-0AB7-4DC1-BC9E-A41724E72008}" type="pres">
      <dgm:prSet presAssocID="{E16F296F-FD5D-4DB7-98CE-E9966BDC41A6}" presName="center2" presStyleLbl="fgShp" presStyleIdx="1" presStyleCnt="2"/>
      <dgm:spPr/>
    </dgm:pt>
  </dgm:ptLst>
  <dgm:cxnLst>
    <dgm:cxn modelId="{3CA5DD9B-3875-4EC8-867C-FC227FCF3AA3}" srcId="{E16F296F-FD5D-4DB7-98CE-E9966BDC41A6}" destId="{69BBF547-DF5A-47A0-8BB9-9677742A8C68}" srcOrd="2" destOrd="0" parTransId="{6D8DE492-0AB5-4A22-BC5B-03B143C71B06}" sibTransId="{088815FA-FEF2-477E-ABA0-61ACC93FF9F0}"/>
    <dgm:cxn modelId="{80231D20-500E-4E06-A7B1-71DBAB279D1C}" srcId="{6AA15D6E-0A6C-47F4-9AA2-C6032A4B609F}" destId="{6C77974E-04B0-44E8-94F7-6BF2C96D3BC2}" srcOrd="1" destOrd="0" parTransId="{BE34C18E-85CC-4741-B9A9-7802FE615368}" sibTransId="{63125B50-C28E-4F48-B17C-99E150025CAB}"/>
    <dgm:cxn modelId="{CD2491A2-7ACE-4F3C-8D8B-1B30F1D7EF0D}" type="presOf" srcId="{81769CFF-DEA6-4A8F-A82F-2B583FF35859}" destId="{FB615D7F-1E2D-4A71-B7D4-7CCF93DC4D67}" srcOrd="0" destOrd="1" presId="urn:microsoft.com/office/officeart/2005/8/layout/cycle4"/>
    <dgm:cxn modelId="{14383C4D-A634-48D7-9B45-050C46DF1AD4}" srcId="{69BBF547-DF5A-47A0-8BB9-9677742A8C68}" destId="{C51969EE-BB25-46E0-A080-3AC989ED4F3C}" srcOrd="0" destOrd="0" parTransId="{A873B6E1-F8AB-4569-82BD-8220FE2181AD}" sibTransId="{0B5990E4-AC44-4602-8B65-CBE6DD250305}"/>
    <dgm:cxn modelId="{5B89F386-1579-4ABC-884F-06374F6FC46C}" type="presOf" srcId="{9CFE6987-8A98-4E90-9F5F-6DD365BE07BA}" destId="{8AA2125D-FE7B-4A82-8ABF-6914DB4682A1}" srcOrd="1" destOrd="0" presId="urn:microsoft.com/office/officeart/2005/8/layout/cycle4"/>
    <dgm:cxn modelId="{6C25AB3B-3246-4BD1-9D1D-3962B7B6F860}" type="presOf" srcId="{69BBF547-DF5A-47A0-8BB9-9677742A8C68}" destId="{46411384-3F07-4D0F-A904-4CBA0812EADC}" srcOrd="0" destOrd="0" presId="urn:microsoft.com/office/officeart/2005/8/layout/cycle4"/>
    <dgm:cxn modelId="{D8A05E95-7136-44A1-889F-BBBCBCCE688E}" type="presOf" srcId="{6468EF44-3C22-44E8-A95B-738E466DB336}" destId="{638DB603-EBBE-4935-9E8C-126331575C6B}" srcOrd="1" destOrd="0" presId="urn:microsoft.com/office/officeart/2005/8/layout/cycle4"/>
    <dgm:cxn modelId="{E32CB2E0-D4D0-42B5-BD45-3198BA698B79}" type="presOf" srcId="{E16F296F-FD5D-4DB7-98CE-E9966BDC41A6}" destId="{7CD7C406-63D1-4DA8-BD16-89F9C5C6EDBE}" srcOrd="0" destOrd="0" presId="urn:microsoft.com/office/officeart/2005/8/layout/cycle4"/>
    <dgm:cxn modelId="{4DFA83B0-0FF4-4C9D-9A20-869E215DF81A}" type="presOf" srcId="{19E1E1B6-7ECA-4892-94B4-5CB725331BA6}" destId="{504BE777-FD27-4F52-8930-4AA1399DEBDF}" srcOrd="1" destOrd="0" presId="urn:microsoft.com/office/officeart/2005/8/layout/cycle4"/>
    <dgm:cxn modelId="{783FA60A-A83F-41B3-AC4F-DB6B2AB0377F}" srcId="{E16F296F-FD5D-4DB7-98CE-E9966BDC41A6}" destId="{6AA15D6E-0A6C-47F4-9AA2-C6032A4B609F}" srcOrd="0" destOrd="0" parTransId="{6F655A57-1979-458C-811A-1DFE6956B275}" sibTransId="{A3B5530F-CC28-4815-87AC-071E9BCB5F67}"/>
    <dgm:cxn modelId="{9B893A82-31AE-4A1D-AB59-05D88F834F86}" srcId="{E16F296F-FD5D-4DB7-98CE-E9966BDC41A6}" destId="{3145E6B7-6FB3-42B2-BD1E-71CB5F88B010}" srcOrd="1" destOrd="0" parTransId="{6AF42D26-1EC2-4D66-BAAE-2E7075C2375B}" sibTransId="{977539B4-412D-4085-AA05-C04721529C49}"/>
    <dgm:cxn modelId="{A25389FE-3D60-43A7-AF76-318F8CB89294}" srcId="{6AA15D6E-0A6C-47F4-9AA2-C6032A4B609F}" destId="{6468EF44-3C22-44E8-A95B-738E466DB336}" srcOrd="0" destOrd="0" parTransId="{558412D4-D8BD-4FE4-9081-50487B172E43}" sibTransId="{61640B10-7339-4652-BD2B-BB5482EC4206}"/>
    <dgm:cxn modelId="{480F45E3-A90C-47F0-A9BB-3C6E9EE9DC43}" srcId="{E16F296F-FD5D-4DB7-98CE-E9966BDC41A6}" destId="{2BDE17EA-195B-48A5-A70C-5D75F99B8F1D}" srcOrd="3" destOrd="0" parTransId="{85F78A81-BE90-4F8E-874D-8CB8745C8AFB}" sibTransId="{199ACE5C-E6CD-4CBA-B52A-EE4BA2A20BA4}"/>
    <dgm:cxn modelId="{09B2D0B9-A987-4CB1-8C14-2F8CEB22AE9D}" type="presOf" srcId="{9CFE6987-8A98-4E90-9F5F-6DD365BE07BA}" destId="{FB615D7F-1E2D-4A71-B7D4-7CCF93DC4D67}" srcOrd="0" destOrd="0" presId="urn:microsoft.com/office/officeart/2005/8/layout/cycle4"/>
    <dgm:cxn modelId="{1790C988-8EF5-4E92-BF56-BBC37CFF518D}" type="presOf" srcId="{2BDE17EA-195B-48A5-A70C-5D75F99B8F1D}" destId="{BC1734D4-3DA9-42AE-B4A9-73C83DC40934}" srcOrd="0" destOrd="0" presId="urn:microsoft.com/office/officeart/2005/8/layout/cycle4"/>
    <dgm:cxn modelId="{42CE37B8-E89C-4CD6-AF61-3FD8F4633D9E}" type="presOf" srcId="{C51969EE-BB25-46E0-A080-3AC989ED4F3C}" destId="{DE539ED1-2B53-44A9-B49D-A87ECBCD2E14}" srcOrd="1" destOrd="0" presId="urn:microsoft.com/office/officeart/2005/8/layout/cycle4"/>
    <dgm:cxn modelId="{C608AD30-5725-4EC4-8C60-E34B93D7FA41}" type="presOf" srcId="{6AA15D6E-0A6C-47F4-9AA2-C6032A4B609F}" destId="{9662DF7B-018B-4FC3-A28A-7A3710E58387}" srcOrd="0" destOrd="0" presId="urn:microsoft.com/office/officeart/2005/8/layout/cycle4"/>
    <dgm:cxn modelId="{55D76420-B4D2-4BB9-B8FD-A769E7BDE00D}" type="presOf" srcId="{6C77974E-04B0-44E8-94F7-6BF2C96D3BC2}" destId="{638DB603-EBBE-4935-9E8C-126331575C6B}" srcOrd="1" destOrd="1" presId="urn:microsoft.com/office/officeart/2005/8/layout/cycle4"/>
    <dgm:cxn modelId="{05CBC958-7143-43DC-908D-AE1B2A0541E9}" srcId="{2BDE17EA-195B-48A5-A70C-5D75F99B8F1D}" destId="{19E1E1B6-7ECA-4892-94B4-5CB725331BA6}" srcOrd="0" destOrd="0" parTransId="{65C29889-723D-48CE-9666-F61151725584}" sibTransId="{0E86BCFE-DB0E-40F8-B640-3C8366E3FFAF}"/>
    <dgm:cxn modelId="{9953219B-6CEC-4AA0-A2E3-F93CB40545BD}" type="presOf" srcId="{81769CFF-DEA6-4A8F-A82F-2B583FF35859}" destId="{8AA2125D-FE7B-4A82-8ABF-6914DB4682A1}" srcOrd="1" destOrd="1" presId="urn:microsoft.com/office/officeart/2005/8/layout/cycle4"/>
    <dgm:cxn modelId="{61EA22D7-A6C2-4569-B946-C85990A37282}" srcId="{3145E6B7-6FB3-42B2-BD1E-71CB5F88B010}" destId="{9CFE6987-8A98-4E90-9F5F-6DD365BE07BA}" srcOrd="0" destOrd="0" parTransId="{38B7F809-9C01-4A85-B72E-60851B233C7B}" sibTransId="{AE358856-C6B9-4DD9-A662-F1D627B1438B}"/>
    <dgm:cxn modelId="{F1C9DE44-4666-4B4F-84F4-375A102C1EB5}" type="presOf" srcId="{C51969EE-BB25-46E0-A080-3AC989ED4F3C}" destId="{797DCE70-AF99-4A6F-9F3E-B9326C50A4DB}" srcOrd="0" destOrd="0" presId="urn:microsoft.com/office/officeart/2005/8/layout/cycle4"/>
    <dgm:cxn modelId="{B0660C1F-881F-427A-8C50-1643D59BBB0B}" type="presOf" srcId="{19E1E1B6-7ECA-4892-94B4-5CB725331BA6}" destId="{E597D98B-D05A-4B69-BB58-1E09C16FB98F}" srcOrd="0" destOrd="0" presId="urn:microsoft.com/office/officeart/2005/8/layout/cycle4"/>
    <dgm:cxn modelId="{D60E96BC-0549-4F12-AC22-A12955C1A53B}" type="presOf" srcId="{6C77974E-04B0-44E8-94F7-6BF2C96D3BC2}" destId="{26ED6989-7590-4BC5-BC49-1EEC0269B058}" srcOrd="0" destOrd="1" presId="urn:microsoft.com/office/officeart/2005/8/layout/cycle4"/>
    <dgm:cxn modelId="{20279731-D8FD-488E-BF96-FC9755FF83EB}" srcId="{3145E6B7-6FB3-42B2-BD1E-71CB5F88B010}" destId="{81769CFF-DEA6-4A8F-A82F-2B583FF35859}" srcOrd="1" destOrd="0" parTransId="{BDF4DDDC-744F-462A-9FFE-0FF077EE3A49}" sibTransId="{8CEE27A9-03AB-4A56-9485-FBC932C0F0AE}"/>
    <dgm:cxn modelId="{A70DC6D8-503A-4052-915D-4E25DE0834B3}" type="presOf" srcId="{6468EF44-3C22-44E8-A95B-738E466DB336}" destId="{26ED6989-7590-4BC5-BC49-1EEC0269B058}" srcOrd="0" destOrd="0" presId="urn:microsoft.com/office/officeart/2005/8/layout/cycle4"/>
    <dgm:cxn modelId="{51FCFA32-DE9B-4678-8BB4-3458AE5EC831}" type="presOf" srcId="{3145E6B7-6FB3-42B2-BD1E-71CB5F88B010}" destId="{425DE05A-CEC3-4992-B4ED-53EDB8CBDACF}" srcOrd="0" destOrd="0" presId="urn:microsoft.com/office/officeart/2005/8/layout/cycle4"/>
    <dgm:cxn modelId="{D0859391-5726-4D3E-9EC1-CC8BA05FFABF}" type="presParOf" srcId="{7CD7C406-63D1-4DA8-BD16-89F9C5C6EDBE}" destId="{476071CE-7AC9-4706-904B-226ABCC93502}" srcOrd="0" destOrd="0" presId="urn:microsoft.com/office/officeart/2005/8/layout/cycle4"/>
    <dgm:cxn modelId="{9F54D9A8-4BE1-47C1-BC9B-5730102B1FFD}" type="presParOf" srcId="{476071CE-7AC9-4706-904B-226ABCC93502}" destId="{6CB051EE-7C5C-4DAF-BB74-7B2B88DA58D1}" srcOrd="0" destOrd="0" presId="urn:microsoft.com/office/officeart/2005/8/layout/cycle4"/>
    <dgm:cxn modelId="{930D7F33-7E67-4C9B-A327-135061FD16DD}" type="presParOf" srcId="{6CB051EE-7C5C-4DAF-BB74-7B2B88DA58D1}" destId="{26ED6989-7590-4BC5-BC49-1EEC0269B058}" srcOrd="0" destOrd="0" presId="urn:microsoft.com/office/officeart/2005/8/layout/cycle4"/>
    <dgm:cxn modelId="{59F199B6-F6B6-4945-8AA3-460A0761B4A9}" type="presParOf" srcId="{6CB051EE-7C5C-4DAF-BB74-7B2B88DA58D1}" destId="{638DB603-EBBE-4935-9E8C-126331575C6B}" srcOrd="1" destOrd="0" presId="urn:microsoft.com/office/officeart/2005/8/layout/cycle4"/>
    <dgm:cxn modelId="{33A46A5D-4CCD-4AC7-A37E-94279B2677D4}" type="presParOf" srcId="{476071CE-7AC9-4706-904B-226ABCC93502}" destId="{372762D1-8AF5-4BF2-A684-DBC548A7135B}" srcOrd="1" destOrd="0" presId="urn:microsoft.com/office/officeart/2005/8/layout/cycle4"/>
    <dgm:cxn modelId="{FE46C904-4E28-4C90-AA6A-725BCCBD3EDE}" type="presParOf" srcId="{372762D1-8AF5-4BF2-A684-DBC548A7135B}" destId="{FB615D7F-1E2D-4A71-B7D4-7CCF93DC4D67}" srcOrd="0" destOrd="0" presId="urn:microsoft.com/office/officeart/2005/8/layout/cycle4"/>
    <dgm:cxn modelId="{AA91F2F8-8730-4021-B444-BC61AE6E7B76}" type="presParOf" srcId="{372762D1-8AF5-4BF2-A684-DBC548A7135B}" destId="{8AA2125D-FE7B-4A82-8ABF-6914DB4682A1}" srcOrd="1" destOrd="0" presId="urn:microsoft.com/office/officeart/2005/8/layout/cycle4"/>
    <dgm:cxn modelId="{21449290-CE9C-41F1-B881-B091D1C5868F}" type="presParOf" srcId="{476071CE-7AC9-4706-904B-226ABCC93502}" destId="{EDC4557A-B466-47C7-AD81-88ACBB422745}" srcOrd="2" destOrd="0" presId="urn:microsoft.com/office/officeart/2005/8/layout/cycle4"/>
    <dgm:cxn modelId="{0840C2AE-7DD3-4C73-AE30-7EB54FCCE2A0}" type="presParOf" srcId="{EDC4557A-B466-47C7-AD81-88ACBB422745}" destId="{797DCE70-AF99-4A6F-9F3E-B9326C50A4DB}" srcOrd="0" destOrd="0" presId="urn:microsoft.com/office/officeart/2005/8/layout/cycle4"/>
    <dgm:cxn modelId="{1D944C74-3227-435B-8B26-D0D9C0859856}" type="presParOf" srcId="{EDC4557A-B466-47C7-AD81-88ACBB422745}" destId="{DE539ED1-2B53-44A9-B49D-A87ECBCD2E14}" srcOrd="1" destOrd="0" presId="urn:microsoft.com/office/officeart/2005/8/layout/cycle4"/>
    <dgm:cxn modelId="{3A37C6E4-084A-4383-B6E8-C30DD3C470AA}" type="presParOf" srcId="{476071CE-7AC9-4706-904B-226ABCC93502}" destId="{C0ADEC23-D110-47B8-9321-62C3F5EA006D}" srcOrd="3" destOrd="0" presId="urn:microsoft.com/office/officeart/2005/8/layout/cycle4"/>
    <dgm:cxn modelId="{C00CB777-4418-4114-827F-AD260CEB4DE2}" type="presParOf" srcId="{C0ADEC23-D110-47B8-9321-62C3F5EA006D}" destId="{E597D98B-D05A-4B69-BB58-1E09C16FB98F}" srcOrd="0" destOrd="0" presId="urn:microsoft.com/office/officeart/2005/8/layout/cycle4"/>
    <dgm:cxn modelId="{7A303651-09B1-4EB4-A850-A0CDA6BEC9B6}" type="presParOf" srcId="{C0ADEC23-D110-47B8-9321-62C3F5EA006D}" destId="{504BE777-FD27-4F52-8930-4AA1399DEBDF}" srcOrd="1" destOrd="0" presId="urn:microsoft.com/office/officeart/2005/8/layout/cycle4"/>
    <dgm:cxn modelId="{94BFE9B7-0724-45EE-8940-B46F84242ABA}" type="presParOf" srcId="{476071CE-7AC9-4706-904B-226ABCC93502}" destId="{4E5EB0C9-B9EE-440B-8455-89D2129BB8CD}" srcOrd="4" destOrd="0" presId="urn:microsoft.com/office/officeart/2005/8/layout/cycle4"/>
    <dgm:cxn modelId="{FD910CCC-F76E-4C38-BED1-FB9FB02B3478}" type="presParOf" srcId="{7CD7C406-63D1-4DA8-BD16-89F9C5C6EDBE}" destId="{F81C3952-95DA-408F-A077-6897B8F2D669}" srcOrd="1" destOrd="0" presId="urn:microsoft.com/office/officeart/2005/8/layout/cycle4"/>
    <dgm:cxn modelId="{A9F6425C-6036-4A95-B6B4-D196D52B0F58}" type="presParOf" srcId="{F81C3952-95DA-408F-A077-6897B8F2D669}" destId="{9662DF7B-018B-4FC3-A28A-7A3710E58387}" srcOrd="0" destOrd="0" presId="urn:microsoft.com/office/officeart/2005/8/layout/cycle4"/>
    <dgm:cxn modelId="{5983D2E1-BE79-4166-92CA-85982F6CC06D}" type="presParOf" srcId="{F81C3952-95DA-408F-A077-6897B8F2D669}" destId="{425DE05A-CEC3-4992-B4ED-53EDB8CBDACF}" srcOrd="1" destOrd="0" presId="urn:microsoft.com/office/officeart/2005/8/layout/cycle4"/>
    <dgm:cxn modelId="{406BB1BC-4BE9-4115-AEBE-10A0274E02D8}" type="presParOf" srcId="{F81C3952-95DA-408F-A077-6897B8F2D669}" destId="{46411384-3F07-4D0F-A904-4CBA0812EADC}" srcOrd="2" destOrd="0" presId="urn:microsoft.com/office/officeart/2005/8/layout/cycle4"/>
    <dgm:cxn modelId="{FEEA75C0-5A6E-4816-BC6D-452AB1438467}" type="presParOf" srcId="{F81C3952-95DA-408F-A077-6897B8F2D669}" destId="{BC1734D4-3DA9-42AE-B4A9-73C83DC40934}" srcOrd="3" destOrd="0" presId="urn:microsoft.com/office/officeart/2005/8/layout/cycle4"/>
    <dgm:cxn modelId="{BE94C179-29FA-4FD3-9E89-65EDED31E4CC}" type="presParOf" srcId="{F81C3952-95DA-408F-A077-6897B8F2D669}" destId="{F98395B0-EB05-44C9-9693-ECA96A9656FE}" srcOrd="4" destOrd="0" presId="urn:microsoft.com/office/officeart/2005/8/layout/cycle4"/>
    <dgm:cxn modelId="{DA0395EB-771A-4D1B-B396-6BEAE4E0A24F}" type="presParOf" srcId="{7CD7C406-63D1-4DA8-BD16-89F9C5C6EDBE}" destId="{8FFD27EF-5FFF-482C-A132-3AA5893DD7BD}" srcOrd="2" destOrd="0" presId="urn:microsoft.com/office/officeart/2005/8/layout/cycle4"/>
    <dgm:cxn modelId="{99A7CDEF-9992-4EF6-B8F8-4753DDA491E2}" type="presParOf" srcId="{7CD7C406-63D1-4DA8-BD16-89F9C5C6EDBE}" destId="{7CBF50AB-0AB7-4DC1-BC9E-A41724E72008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CB9248-A770-4E4A-863C-3ED17BDA7579}">
      <dsp:nvSpPr>
        <dsp:cNvPr id="0" name=""/>
        <dsp:cNvSpPr/>
      </dsp:nvSpPr>
      <dsp:spPr>
        <a:xfrm>
          <a:off x="825805" y="1799"/>
          <a:ext cx="2244063" cy="13464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900" kern="1200" dirty="0" smtClean="0"/>
            <a:t>1987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創立清心冷飲站</a:t>
          </a:r>
          <a:endParaRPr lang="zh-TW" altLang="en-US" sz="1900" kern="1200" dirty="0"/>
        </a:p>
      </dsp:txBody>
      <dsp:txXfrm>
        <a:off x="865241" y="41235"/>
        <a:ext cx="2165191" cy="1267565"/>
      </dsp:txXfrm>
    </dsp:sp>
    <dsp:sp modelId="{B92D31BC-1DCB-4B61-92BF-9966545964C1}">
      <dsp:nvSpPr>
        <dsp:cNvPr id="0" name=""/>
        <dsp:cNvSpPr/>
      </dsp:nvSpPr>
      <dsp:spPr>
        <a:xfrm>
          <a:off x="3267345" y="396754"/>
          <a:ext cx="475741" cy="5565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500" kern="1200"/>
        </a:p>
      </dsp:txBody>
      <dsp:txXfrm>
        <a:off x="3267345" y="508059"/>
        <a:ext cx="333019" cy="333917"/>
      </dsp:txXfrm>
    </dsp:sp>
    <dsp:sp modelId="{741CE356-3066-4CA2-81AF-D0B7FE783D2C}">
      <dsp:nvSpPr>
        <dsp:cNvPr id="0" name=""/>
        <dsp:cNvSpPr/>
      </dsp:nvSpPr>
      <dsp:spPr>
        <a:xfrm>
          <a:off x="3967493" y="1799"/>
          <a:ext cx="2244063" cy="13464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900" kern="1200" dirty="0" smtClean="0"/>
            <a:t>1990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環保衛生自製冰塊</a:t>
          </a:r>
          <a:endParaRPr lang="zh-TW" altLang="en-US" sz="1900" kern="1200" dirty="0"/>
        </a:p>
      </dsp:txBody>
      <dsp:txXfrm>
        <a:off x="4006929" y="41235"/>
        <a:ext cx="2165191" cy="1267565"/>
      </dsp:txXfrm>
    </dsp:sp>
    <dsp:sp modelId="{58BDE01C-8F3A-4E87-B0F1-D4F17EF27D3A}">
      <dsp:nvSpPr>
        <dsp:cNvPr id="0" name=""/>
        <dsp:cNvSpPr/>
      </dsp:nvSpPr>
      <dsp:spPr>
        <a:xfrm>
          <a:off x="6409034" y="396754"/>
          <a:ext cx="475741" cy="5565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500" kern="1200"/>
        </a:p>
      </dsp:txBody>
      <dsp:txXfrm>
        <a:off x="6409034" y="508059"/>
        <a:ext cx="333019" cy="333917"/>
      </dsp:txXfrm>
    </dsp:sp>
    <dsp:sp modelId="{0D06E1E7-3671-4078-BA04-C4DD5456CAAC}">
      <dsp:nvSpPr>
        <dsp:cNvPr id="0" name=""/>
        <dsp:cNvSpPr/>
      </dsp:nvSpPr>
      <dsp:spPr>
        <a:xfrm>
          <a:off x="7109181" y="1799"/>
          <a:ext cx="2244063" cy="13464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900" kern="1200" dirty="0" smtClean="0"/>
            <a:t>1991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開放加盟</a:t>
          </a:r>
          <a:endParaRPr lang="zh-TW" altLang="en-US" sz="1900" kern="1200" dirty="0"/>
        </a:p>
      </dsp:txBody>
      <dsp:txXfrm>
        <a:off x="7148617" y="41235"/>
        <a:ext cx="2165191" cy="1267565"/>
      </dsp:txXfrm>
    </dsp:sp>
    <dsp:sp modelId="{5A546235-3DF8-499A-AA76-D1BF4996E852}">
      <dsp:nvSpPr>
        <dsp:cNvPr id="0" name=""/>
        <dsp:cNvSpPr/>
      </dsp:nvSpPr>
      <dsp:spPr>
        <a:xfrm rot="5400000">
          <a:off x="7993342" y="1505321"/>
          <a:ext cx="475741" cy="5565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500" kern="1200"/>
        </a:p>
      </dsp:txBody>
      <dsp:txXfrm rot="-5400000">
        <a:off x="8064254" y="1545714"/>
        <a:ext cx="333917" cy="333019"/>
      </dsp:txXfrm>
    </dsp:sp>
    <dsp:sp modelId="{49353A10-FA2A-4C15-AAE6-DEF151FACAA5}">
      <dsp:nvSpPr>
        <dsp:cNvPr id="0" name=""/>
        <dsp:cNvSpPr/>
      </dsp:nvSpPr>
      <dsp:spPr>
        <a:xfrm>
          <a:off x="7109181" y="2245862"/>
          <a:ext cx="2244063" cy="13464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900" kern="1200" dirty="0" smtClean="0"/>
            <a:t>2005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正式取名清心福全冷飲站</a:t>
          </a:r>
          <a:endParaRPr lang="zh-TW" altLang="en-US" sz="1900" kern="1200" dirty="0"/>
        </a:p>
      </dsp:txBody>
      <dsp:txXfrm>
        <a:off x="7148617" y="2285298"/>
        <a:ext cx="2165191" cy="1267565"/>
      </dsp:txXfrm>
    </dsp:sp>
    <dsp:sp modelId="{7ADFFD4A-038C-459D-AE5A-6B16F5D06119}">
      <dsp:nvSpPr>
        <dsp:cNvPr id="0" name=""/>
        <dsp:cNvSpPr/>
      </dsp:nvSpPr>
      <dsp:spPr>
        <a:xfrm rot="10800000">
          <a:off x="6435962" y="2640817"/>
          <a:ext cx="475741" cy="55652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500" kern="1200"/>
        </a:p>
      </dsp:txBody>
      <dsp:txXfrm rot="10800000">
        <a:off x="6578684" y="2752122"/>
        <a:ext cx="333019" cy="333917"/>
      </dsp:txXfrm>
    </dsp:sp>
    <dsp:sp modelId="{FA5A68E8-30AA-423F-9F17-800167AF3CC9}">
      <dsp:nvSpPr>
        <dsp:cNvPr id="0" name=""/>
        <dsp:cNvSpPr/>
      </dsp:nvSpPr>
      <dsp:spPr>
        <a:xfrm>
          <a:off x="3967493" y="2245862"/>
          <a:ext cx="2244063" cy="134643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900" kern="1200" dirty="0" smtClean="0"/>
            <a:t>2007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建立</a:t>
          </a:r>
          <a:r>
            <a:rPr lang="en-US" altLang="zh-TW" sz="1900" kern="1200" dirty="0" smtClean="0"/>
            <a:t>POS</a:t>
          </a:r>
          <a:r>
            <a:rPr lang="zh-TW" altLang="en-US" sz="1900" kern="1200" dirty="0" smtClean="0"/>
            <a:t>系統</a:t>
          </a:r>
          <a:endParaRPr lang="en-US" altLang="zh-TW" sz="1900" kern="1200" dirty="0" smtClean="0"/>
        </a:p>
      </dsp:txBody>
      <dsp:txXfrm>
        <a:off x="4006929" y="2285298"/>
        <a:ext cx="2165191" cy="12675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7DCE70-AF99-4A6F-9F3E-B9326C50A4DB}">
      <dsp:nvSpPr>
        <dsp:cNvPr id="0" name=""/>
        <dsp:cNvSpPr/>
      </dsp:nvSpPr>
      <dsp:spPr>
        <a:xfrm>
          <a:off x="5850305" y="3316224"/>
          <a:ext cx="2409139" cy="1560576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2400" kern="1200" dirty="0" smtClean="0"/>
            <a:t>T</a:t>
          </a:r>
          <a:r>
            <a:rPr lang="zh-TW" altLang="en-US" sz="2400" kern="1200" dirty="0" smtClean="0"/>
            <a:t>威脅</a:t>
          </a:r>
          <a:endParaRPr lang="zh-TW" altLang="en-US" sz="2400" kern="1200" dirty="0"/>
        </a:p>
      </dsp:txBody>
      <dsp:txXfrm>
        <a:off x="6607328" y="3740649"/>
        <a:ext cx="1617835" cy="1101870"/>
      </dsp:txXfrm>
    </dsp:sp>
    <dsp:sp modelId="{E597D98B-D05A-4B69-BB58-1E09C16FB98F}">
      <dsp:nvSpPr>
        <dsp:cNvPr id="0" name=""/>
        <dsp:cNvSpPr/>
      </dsp:nvSpPr>
      <dsp:spPr>
        <a:xfrm>
          <a:off x="1919604" y="3316224"/>
          <a:ext cx="2409139" cy="1560576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2400" kern="1200" dirty="0" smtClean="0"/>
            <a:t>O</a:t>
          </a:r>
          <a:r>
            <a:rPr lang="zh-TW" altLang="en-US" sz="2400" kern="1200" dirty="0" smtClean="0"/>
            <a:t>機會</a:t>
          </a:r>
          <a:endParaRPr lang="zh-TW" altLang="en-US" sz="2400" kern="1200" dirty="0"/>
        </a:p>
      </dsp:txBody>
      <dsp:txXfrm>
        <a:off x="1953885" y="3740649"/>
        <a:ext cx="1617835" cy="1101870"/>
      </dsp:txXfrm>
    </dsp:sp>
    <dsp:sp modelId="{FB615D7F-1E2D-4A71-B7D4-7CCF93DC4D67}">
      <dsp:nvSpPr>
        <dsp:cNvPr id="0" name=""/>
        <dsp:cNvSpPr/>
      </dsp:nvSpPr>
      <dsp:spPr>
        <a:xfrm>
          <a:off x="5850305" y="0"/>
          <a:ext cx="2409139" cy="1560576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2400" kern="1200" dirty="0" smtClean="0"/>
            <a:t>W</a:t>
          </a:r>
          <a:r>
            <a:rPr lang="zh-TW" altLang="en-US" sz="2400" kern="1200" dirty="0" smtClean="0"/>
            <a:t>劣勢</a:t>
          </a:r>
          <a:endParaRPr lang="zh-TW" altLang="en-US" sz="2400" kern="1200" dirty="0"/>
        </a:p>
      </dsp:txBody>
      <dsp:txXfrm>
        <a:off x="6607328" y="34281"/>
        <a:ext cx="1617835" cy="1101870"/>
      </dsp:txXfrm>
    </dsp:sp>
    <dsp:sp modelId="{26ED6989-7590-4BC5-BC49-1EEC0269B058}">
      <dsp:nvSpPr>
        <dsp:cNvPr id="0" name=""/>
        <dsp:cNvSpPr/>
      </dsp:nvSpPr>
      <dsp:spPr>
        <a:xfrm>
          <a:off x="1919604" y="0"/>
          <a:ext cx="2409139" cy="1560576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altLang="zh-TW" sz="2400" kern="1200" dirty="0" smtClean="0"/>
            <a:t>S</a:t>
          </a:r>
          <a:r>
            <a:rPr lang="zh-TW" altLang="en-US" sz="2400" kern="1200" dirty="0" smtClean="0"/>
            <a:t>優勢</a:t>
          </a:r>
          <a:endParaRPr lang="zh-TW" altLang="en-US" sz="2400" kern="1200" dirty="0"/>
        </a:p>
      </dsp:txBody>
      <dsp:txXfrm>
        <a:off x="1953885" y="34281"/>
        <a:ext cx="1617835" cy="1101870"/>
      </dsp:txXfrm>
    </dsp:sp>
    <dsp:sp modelId="{9662DF7B-018B-4FC3-A28A-7A3710E58387}">
      <dsp:nvSpPr>
        <dsp:cNvPr id="0" name=""/>
        <dsp:cNvSpPr/>
      </dsp:nvSpPr>
      <dsp:spPr>
        <a:xfrm>
          <a:off x="2929102" y="277977"/>
          <a:ext cx="2111654" cy="2111654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400" kern="1200" dirty="0"/>
        </a:p>
      </dsp:txBody>
      <dsp:txXfrm>
        <a:off x="3547591" y="896466"/>
        <a:ext cx="1493165" cy="1493165"/>
      </dsp:txXfrm>
    </dsp:sp>
    <dsp:sp modelId="{425DE05A-CEC3-4992-B4ED-53EDB8CBDACF}">
      <dsp:nvSpPr>
        <dsp:cNvPr id="0" name=""/>
        <dsp:cNvSpPr/>
      </dsp:nvSpPr>
      <dsp:spPr>
        <a:xfrm rot="5400000">
          <a:off x="5138293" y="277977"/>
          <a:ext cx="2111654" cy="2111654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400" kern="1200" dirty="0"/>
        </a:p>
      </dsp:txBody>
      <dsp:txXfrm rot="-5400000">
        <a:off x="5138293" y="896466"/>
        <a:ext cx="1493165" cy="1493165"/>
      </dsp:txXfrm>
    </dsp:sp>
    <dsp:sp modelId="{46411384-3F07-4D0F-A904-4CBA0812EADC}">
      <dsp:nvSpPr>
        <dsp:cNvPr id="0" name=""/>
        <dsp:cNvSpPr/>
      </dsp:nvSpPr>
      <dsp:spPr>
        <a:xfrm rot="10800000">
          <a:off x="5138293" y="2487168"/>
          <a:ext cx="2111654" cy="2111654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400" kern="1200" dirty="0"/>
        </a:p>
      </dsp:txBody>
      <dsp:txXfrm rot="10800000">
        <a:off x="5138293" y="2487168"/>
        <a:ext cx="1493165" cy="1493165"/>
      </dsp:txXfrm>
    </dsp:sp>
    <dsp:sp modelId="{BC1734D4-3DA9-42AE-B4A9-73C83DC40934}">
      <dsp:nvSpPr>
        <dsp:cNvPr id="0" name=""/>
        <dsp:cNvSpPr/>
      </dsp:nvSpPr>
      <dsp:spPr>
        <a:xfrm rot="16200000">
          <a:off x="2929102" y="2487168"/>
          <a:ext cx="2111654" cy="2111654"/>
        </a:xfrm>
        <a:prstGeom prst="pieWedg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4048" tIns="384048" rIns="384048" bIns="384048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5400" kern="1200" dirty="0"/>
        </a:p>
      </dsp:txBody>
      <dsp:txXfrm rot="5400000">
        <a:off x="3547591" y="2487168"/>
        <a:ext cx="1493165" cy="1493165"/>
      </dsp:txXfrm>
    </dsp:sp>
    <dsp:sp modelId="{8FFD27EF-5FFF-482C-A132-3AA5893DD7BD}">
      <dsp:nvSpPr>
        <dsp:cNvPr id="0" name=""/>
        <dsp:cNvSpPr/>
      </dsp:nvSpPr>
      <dsp:spPr>
        <a:xfrm>
          <a:off x="4724984" y="1999488"/>
          <a:ext cx="729081" cy="633984"/>
        </a:xfrm>
        <a:prstGeom prst="circular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BF50AB-0AB7-4DC1-BC9E-A41724E72008}">
      <dsp:nvSpPr>
        <dsp:cNvPr id="0" name=""/>
        <dsp:cNvSpPr/>
      </dsp:nvSpPr>
      <dsp:spPr>
        <a:xfrm rot="10800000">
          <a:off x="4724984" y="2243328"/>
          <a:ext cx="729081" cy="633984"/>
        </a:xfrm>
        <a:prstGeom prst="circular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1270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FBC96CA-4B5A-48AD-A8CD-DDC33D2CBCAA}" type="datetimeFigureOut">
              <a:rPr lang="zh-TW" altLang="en-US" smtClean="0"/>
              <a:t>2023/10/20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E64966B9-B984-4777-9922-429B303C10C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5686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96CA-4B5A-48AD-A8CD-DDC33D2CBCAA}" type="datetimeFigureOut">
              <a:rPr lang="zh-TW" altLang="en-US" smtClean="0"/>
              <a:t>2023/10/20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966B9-B984-4777-9922-429B303C10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5735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96CA-4B5A-48AD-A8CD-DDC33D2CBCAA}" type="datetimeFigureOut">
              <a:rPr lang="zh-TW" altLang="en-US" smtClean="0"/>
              <a:t>2023/10/20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966B9-B984-4777-9922-429B303C10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5868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96CA-4B5A-48AD-A8CD-DDC33D2CBCAA}" type="datetimeFigureOut">
              <a:rPr lang="zh-TW" altLang="en-US" smtClean="0"/>
              <a:t>2023/10/20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966B9-B984-4777-9922-429B303C10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95895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FBC96CA-4B5A-48AD-A8CD-DDC33D2CBCAA}" type="datetimeFigureOut">
              <a:rPr lang="zh-TW" altLang="en-US" smtClean="0"/>
              <a:t>2023/10/20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64966B9-B984-4777-9922-429B303C10CB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87864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96CA-4B5A-48AD-A8CD-DDC33D2CBCAA}" type="datetimeFigureOut">
              <a:rPr lang="zh-TW" altLang="en-US" smtClean="0"/>
              <a:t>2023/10/20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966B9-B984-4777-9922-429B303C10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627008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96CA-4B5A-48AD-A8CD-DDC33D2CBCAA}" type="datetimeFigureOut">
              <a:rPr lang="zh-TW" altLang="en-US" smtClean="0"/>
              <a:t>2023/10/20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966B9-B984-4777-9922-429B303C10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5825042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96CA-4B5A-48AD-A8CD-DDC33D2CBCAA}" type="datetimeFigureOut">
              <a:rPr lang="zh-TW" altLang="en-US" smtClean="0"/>
              <a:t>2023/10/20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966B9-B984-4777-9922-429B303C10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8304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C96CA-4B5A-48AD-A8CD-DDC33D2CBCAA}" type="datetimeFigureOut">
              <a:rPr lang="zh-TW" altLang="en-US" smtClean="0"/>
              <a:t>2023/10/20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966B9-B984-4777-9922-429B303C10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606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AFBC96CA-4B5A-48AD-A8CD-DDC33D2CBCAA}" type="datetimeFigureOut">
              <a:rPr lang="zh-TW" altLang="en-US" smtClean="0"/>
              <a:t>2023/10/20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E64966B9-B984-4777-9922-429B303C10C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249098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AFBC96CA-4B5A-48AD-A8CD-DDC33D2CBCAA}" type="datetimeFigureOut">
              <a:rPr lang="zh-TW" altLang="en-US" smtClean="0"/>
              <a:t>2023/10/20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E64966B9-B984-4777-9922-429B303C10C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507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FBC96CA-4B5A-48AD-A8CD-DDC33D2CBCAA}" type="datetimeFigureOut">
              <a:rPr lang="zh-TW" altLang="en-US" smtClean="0"/>
              <a:t>2023/10/20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64966B9-B984-4777-9922-429B303C10C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77532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openxmlformats.org/officeDocument/2006/relationships/image" Target="../media/image3.jf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53338" y="-472717"/>
            <a:ext cx="10318418" cy="4394988"/>
          </a:xfrm>
        </p:spPr>
        <p:txBody>
          <a:bodyPr>
            <a:normAutofit/>
          </a:bodyPr>
          <a:lstStyle/>
          <a:p>
            <a:r>
              <a:rPr lang="zh-TW" altLang="en-US" sz="4400" dirty="0" smtClean="0"/>
              <a:t>清心福全</a:t>
            </a:r>
            <a:endParaRPr lang="zh-TW" altLang="en-US" sz="44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910360" y="5361709"/>
            <a:ext cx="8045373" cy="742279"/>
          </a:xfrm>
        </p:spPr>
        <p:txBody>
          <a:bodyPr>
            <a:normAutofit lnSpcReduction="10000"/>
          </a:bodyPr>
          <a:lstStyle/>
          <a:p>
            <a:r>
              <a:rPr lang="zh-TW" altLang="en-US" sz="2000" dirty="0" smtClean="0"/>
              <a:t>組長</a:t>
            </a:r>
            <a:r>
              <a:rPr lang="en-US" altLang="zh-TW" sz="2000" dirty="0" smtClean="0"/>
              <a:t>:</a:t>
            </a:r>
            <a:r>
              <a:rPr lang="zh-TW" altLang="en-US" sz="2000" dirty="0" smtClean="0"/>
              <a:t>李苡瑈</a:t>
            </a:r>
            <a:endParaRPr lang="en-US" altLang="zh-TW" sz="2000" dirty="0" smtClean="0"/>
          </a:p>
          <a:p>
            <a:r>
              <a:rPr lang="zh-TW" altLang="en-US" sz="2000" dirty="0" smtClean="0"/>
              <a:t>組員</a:t>
            </a:r>
            <a:r>
              <a:rPr lang="en-US" altLang="zh-TW" sz="2000" dirty="0" smtClean="0"/>
              <a:t>:</a:t>
            </a:r>
            <a:r>
              <a:rPr lang="zh-TW" altLang="en-US" sz="2000" dirty="0" smtClean="0"/>
              <a:t>楊子興、林子萱</a:t>
            </a:r>
            <a:endParaRPr lang="en-US" altLang="zh-TW" sz="2000" dirty="0" smtClean="0"/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567" y="889462"/>
            <a:ext cx="3981796" cy="4472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08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8491" y="360775"/>
            <a:ext cx="10178322" cy="1492132"/>
          </a:xfrm>
        </p:spPr>
        <p:txBody>
          <a:bodyPr/>
          <a:lstStyle/>
          <a:p>
            <a:pPr algn="ctr"/>
            <a:r>
              <a:rPr lang="zh-TW" altLang="en-US" dirty="0" smtClean="0"/>
              <a:t>策略分析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1388225" y="1351297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latin typeface="+mj-ea"/>
                <a:ea typeface="+mj-ea"/>
              </a:rPr>
              <a:t>STP</a:t>
            </a:r>
            <a:r>
              <a:rPr lang="zh-TW" altLang="en-US" sz="2800" dirty="0" smtClean="0">
                <a:latin typeface="+mj-ea"/>
                <a:ea typeface="+mj-ea"/>
              </a:rPr>
              <a:t>分析</a:t>
            </a:r>
            <a:endParaRPr lang="zh-TW" altLang="en-US" sz="2800" dirty="0">
              <a:latin typeface="+mj-ea"/>
              <a:ea typeface="+mj-ea"/>
            </a:endParaRPr>
          </a:p>
        </p:txBody>
      </p:sp>
      <p:sp>
        <p:nvSpPr>
          <p:cNvPr id="13" name="圓角矩形 12"/>
          <p:cNvSpPr/>
          <p:nvPr/>
        </p:nvSpPr>
        <p:spPr>
          <a:xfrm>
            <a:off x="2396067" y="2514600"/>
            <a:ext cx="770620" cy="807854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文字方塊 13"/>
          <p:cNvSpPr txBox="1"/>
          <p:nvPr/>
        </p:nvSpPr>
        <p:spPr>
          <a:xfrm>
            <a:off x="2565477" y="2335597"/>
            <a:ext cx="431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6000" dirty="0"/>
              <a:t>s</a:t>
            </a:r>
            <a:endParaRPr lang="zh-TW" altLang="en-US" sz="60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3285066" y="2799121"/>
            <a:ext cx="5223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mtClean="0"/>
              <a:t>市場區隔</a:t>
            </a:r>
            <a:r>
              <a:rPr lang="en-US" altLang="zh-TW" dirty="0" smtClean="0"/>
              <a:t>:</a:t>
            </a:r>
            <a:r>
              <a:rPr lang="zh-TW" altLang="en-US" dirty="0" smtClean="0"/>
              <a:t>消費族群青少年、中年、上班族</a:t>
            </a:r>
            <a:endParaRPr lang="zh-TW" altLang="en-US" dirty="0"/>
          </a:p>
        </p:txBody>
      </p:sp>
      <p:pic>
        <p:nvPicPr>
          <p:cNvPr id="16" name="圖片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6331" y="3724572"/>
            <a:ext cx="780356" cy="816935"/>
          </a:xfrm>
          <a:prstGeom prst="rect">
            <a:avLst/>
          </a:prstGeom>
        </p:spPr>
      </p:pic>
      <p:sp>
        <p:nvSpPr>
          <p:cNvPr id="17" name="文字方塊 16"/>
          <p:cNvSpPr txBox="1"/>
          <p:nvPr/>
        </p:nvSpPr>
        <p:spPr>
          <a:xfrm>
            <a:off x="2560609" y="3779096"/>
            <a:ext cx="43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/>
              <a:t>T</a:t>
            </a:r>
            <a:endParaRPr lang="zh-TW" altLang="en-US" sz="4000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3285066" y="3840651"/>
            <a:ext cx="71035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目標市場</a:t>
            </a:r>
            <a:r>
              <a:rPr lang="en-US" altLang="zh-TW" dirty="0" smtClean="0"/>
              <a:t>:</a:t>
            </a:r>
            <a:r>
              <a:rPr lang="zh-TW" altLang="en-US" dirty="0" smtClean="0"/>
              <a:t>市面上有很多不同品牌的飲料店，未來趨勢走創新，目標在學生跟上班族，增加購買率從年輕人喜愛的口味、鮮明包裝為主。</a:t>
            </a:r>
            <a:endParaRPr lang="zh-TW" altLang="en-US" dirty="0"/>
          </a:p>
        </p:txBody>
      </p:sp>
      <p:pic>
        <p:nvPicPr>
          <p:cNvPr id="19" name="圖片 1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6331" y="4914819"/>
            <a:ext cx="780356" cy="816935"/>
          </a:xfrm>
          <a:prstGeom prst="rect">
            <a:avLst/>
          </a:prstGeom>
        </p:spPr>
      </p:pic>
      <p:sp>
        <p:nvSpPr>
          <p:cNvPr id="20" name="文字方塊 19"/>
          <p:cNvSpPr txBox="1"/>
          <p:nvPr/>
        </p:nvSpPr>
        <p:spPr>
          <a:xfrm>
            <a:off x="2560609" y="5023868"/>
            <a:ext cx="5043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000" dirty="0"/>
              <a:t>P</a:t>
            </a:r>
            <a:endParaRPr lang="zh-TW" altLang="en-US" sz="4000" dirty="0"/>
          </a:p>
        </p:txBody>
      </p:sp>
      <p:sp>
        <p:nvSpPr>
          <p:cNvPr id="21" name="文字方塊 20"/>
          <p:cNvSpPr txBox="1"/>
          <p:nvPr/>
        </p:nvSpPr>
        <p:spPr>
          <a:xfrm>
            <a:off x="3285066" y="5138620"/>
            <a:ext cx="828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mtClean="0"/>
              <a:t>產品定位</a:t>
            </a:r>
            <a:r>
              <a:rPr lang="en-US" altLang="zh-TW" dirty="0" smtClean="0"/>
              <a:t>:</a:t>
            </a:r>
            <a:r>
              <a:rPr lang="zh-TW" altLang="en-US" dirty="0" smtClean="0"/>
              <a:t>清心在市場上有一定的佔有率，南部房租便宜，一個月營業額大概</a:t>
            </a:r>
            <a:r>
              <a:rPr lang="en-US" altLang="zh-TW" dirty="0" smtClean="0"/>
              <a:t>20</a:t>
            </a:r>
            <a:r>
              <a:rPr lang="zh-TW" altLang="en-US" dirty="0" smtClean="0"/>
              <a:t>萬</a:t>
            </a:r>
            <a:r>
              <a:rPr lang="zh-TW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072772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42623" y="954887"/>
            <a:ext cx="10178322" cy="1492132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latin typeface="+mj-ea"/>
              </a:rPr>
              <a:t>4P</a:t>
            </a:r>
            <a:r>
              <a:rPr lang="zh-TW" altLang="en-US" sz="2800" dirty="0" smtClean="0">
                <a:latin typeface="+mj-ea"/>
              </a:rPr>
              <a:t>分析</a:t>
            </a:r>
            <a:r>
              <a:rPr lang="en-US" altLang="zh-TW" sz="2800" dirty="0" smtClean="0">
                <a:latin typeface="+mj-ea"/>
              </a:rPr>
              <a:t>-</a:t>
            </a:r>
            <a:r>
              <a:rPr lang="zh-TW" altLang="en-US" sz="2800" dirty="0" smtClean="0">
                <a:latin typeface="+mj-ea"/>
              </a:rPr>
              <a:t>產品</a:t>
            </a:r>
            <a:r>
              <a:rPr lang="en-US" altLang="zh-TW" sz="2800" dirty="0" smtClean="0">
                <a:latin typeface="+mj-ea"/>
              </a:rPr>
              <a:t>(</a:t>
            </a:r>
            <a:r>
              <a:rPr lang="en-US" altLang="zh-TW" sz="2800" dirty="0" err="1" smtClean="0">
                <a:latin typeface="+mj-ea"/>
              </a:rPr>
              <a:t>proDuct</a:t>
            </a:r>
            <a:r>
              <a:rPr lang="en-US" altLang="zh-TW" sz="2800" dirty="0" smtClean="0">
                <a:latin typeface="+mj-ea"/>
              </a:rPr>
              <a:t>)</a:t>
            </a:r>
            <a:endParaRPr lang="zh-TW" altLang="en-US" sz="2800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產品主要分成</a:t>
            </a:r>
            <a:r>
              <a:rPr lang="zh-TW" altLang="en-US" u="sng" dirty="0" smtClean="0"/>
              <a:t>茗品</a:t>
            </a:r>
            <a:r>
              <a:rPr lang="zh-TW" altLang="en-US" dirty="0" smtClean="0"/>
              <a:t>、</a:t>
            </a:r>
            <a:r>
              <a:rPr lang="zh-TW" altLang="en-US" u="sng" dirty="0" smtClean="0"/>
              <a:t>奶茶</a:t>
            </a:r>
            <a:r>
              <a:rPr lang="zh-TW" altLang="en-US" dirty="0" smtClean="0"/>
              <a:t>、</a:t>
            </a:r>
            <a:r>
              <a:rPr lang="zh-TW" altLang="en-US" u="sng" dirty="0" smtClean="0"/>
              <a:t>冬瓜</a:t>
            </a:r>
            <a:r>
              <a:rPr lang="zh-TW" altLang="en-US" dirty="0" smtClean="0"/>
              <a:t>、</a:t>
            </a:r>
            <a:r>
              <a:rPr lang="zh-TW" altLang="en-US" u="sng" dirty="0" smtClean="0"/>
              <a:t>優多</a:t>
            </a:r>
            <a:r>
              <a:rPr lang="zh-TW" altLang="en-US" dirty="0" smtClean="0"/>
              <a:t>、</a:t>
            </a:r>
            <a:r>
              <a:rPr lang="zh-TW" altLang="en-US" u="sng" dirty="0" smtClean="0"/>
              <a:t>果醋</a:t>
            </a:r>
            <a:r>
              <a:rPr lang="zh-TW" altLang="en-US" dirty="0" smtClean="0"/>
              <a:t>、</a:t>
            </a:r>
            <a:r>
              <a:rPr lang="zh-TW" altLang="en-US" u="sng" dirty="0" smtClean="0"/>
              <a:t>冰淇淋</a:t>
            </a:r>
            <a:r>
              <a:rPr lang="zh-TW" altLang="en-US" dirty="0" smtClean="0"/>
              <a:t>、</a:t>
            </a:r>
            <a:r>
              <a:rPr lang="zh-TW" altLang="en-US" u="sng" dirty="0" smtClean="0"/>
              <a:t>特調</a:t>
            </a:r>
            <a:r>
              <a:rPr lang="zh-TW" altLang="en-US" dirty="0" smtClean="0"/>
              <a:t>、</a:t>
            </a:r>
            <a:r>
              <a:rPr lang="zh-TW" altLang="en-US" u="sng" dirty="0" smtClean="0"/>
              <a:t>熱飲</a:t>
            </a:r>
            <a:r>
              <a:rPr lang="zh-TW" altLang="en-US" dirty="0" smtClean="0"/>
              <a:t>、</a:t>
            </a:r>
            <a:r>
              <a:rPr lang="zh-TW" altLang="en-US" u="sng" dirty="0" smtClean="0"/>
              <a:t>鮮奶</a:t>
            </a:r>
            <a:r>
              <a:rPr lang="zh-TW" altLang="en-US" dirty="0" smtClean="0"/>
              <a:t>、</a:t>
            </a:r>
            <a:r>
              <a:rPr lang="zh-TW" altLang="en-US" u="sng" dirty="0" smtClean="0"/>
              <a:t>冰沙，</a:t>
            </a:r>
            <a:r>
              <a:rPr lang="zh-TW" altLang="en-US" dirty="0" smtClean="0"/>
              <a:t>這幾個系列。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清心熱門產品烏龍綠茶、綠茶、菁茶</a:t>
            </a:r>
            <a:r>
              <a:rPr lang="en-US" altLang="zh-TW" dirty="0" smtClean="0"/>
              <a:t>...</a:t>
            </a:r>
            <a:r>
              <a:rPr lang="zh-TW" altLang="en-US" dirty="0" smtClean="0"/>
              <a:t>等，品質跟口感都穩定所以銷售量高，而有些店的主打其他品項，所以固定客源都是以茶類為主。</a:t>
            </a:r>
            <a:endParaRPr lang="en-US" altLang="zh-TW" dirty="0" smtClean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6638" y="4221651"/>
            <a:ext cx="2258983" cy="2823729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507" y="4201950"/>
            <a:ext cx="2329987" cy="2912484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1380" y="4182250"/>
            <a:ext cx="2361508" cy="2951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56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4559" y="856210"/>
            <a:ext cx="10178322" cy="1492132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latin typeface="+mj-ea"/>
              </a:rPr>
              <a:t>價格</a:t>
            </a:r>
            <a:r>
              <a:rPr lang="en-US" altLang="zh-TW" sz="2800" dirty="0" smtClean="0">
                <a:latin typeface="+mj-ea"/>
              </a:rPr>
              <a:t>(PRICE)</a:t>
            </a:r>
            <a:endParaRPr lang="zh-TW" altLang="en-US" sz="2800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4559" y="1957643"/>
            <a:ext cx="10178322" cy="3593591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dirty="0" smtClean="0"/>
              <a:t>單茶類價格</a:t>
            </a:r>
            <a:r>
              <a:rPr lang="en-US" altLang="zh-TW" dirty="0" smtClean="0"/>
              <a:t>-35</a:t>
            </a:r>
          </a:p>
          <a:p>
            <a:r>
              <a:rPr lang="zh-TW" altLang="en-US" dirty="0" smtClean="0"/>
              <a:t>奶茶</a:t>
            </a:r>
            <a:r>
              <a:rPr lang="en-US" altLang="zh-TW" dirty="0" smtClean="0"/>
              <a:t>/55-65</a:t>
            </a:r>
          </a:p>
          <a:p>
            <a:r>
              <a:rPr lang="zh-TW" altLang="en-US" dirty="0" smtClean="0"/>
              <a:t>冬瓜</a:t>
            </a:r>
            <a:r>
              <a:rPr lang="en-US" altLang="zh-TW" dirty="0" smtClean="0"/>
              <a:t>/40-50</a:t>
            </a:r>
          </a:p>
          <a:p>
            <a:r>
              <a:rPr lang="zh-TW" altLang="en-US" dirty="0" smtClean="0"/>
              <a:t>優多系列</a:t>
            </a:r>
            <a:r>
              <a:rPr lang="en-US" altLang="zh-TW" dirty="0" smtClean="0"/>
              <a:t>/50-70</a:t>
            </a:r>
          </a:p>
          <a:p>
            <a:r>
              <a:rPr lang="zh-TW" altLang="en-US" dirty="0" smtClean="0"/>
              <a:t>果醋系列</a:t>
            </a:r>
            <a:r>
              <a:rPr lang="en-US" altLang="zh-TW" dirty="0" smtClean="0"/>
              <a:t>/65</a:t>
            </a:r>
          </a:p>
          <a:p>
            <a:r>
              <a:rPr lang="zh-TW" altLang="en-US" dirty="0" smtClean="0"/>
              <a:t>冰淇淋系列</a:t>
            </a:r>
            <a:r>
              <a:rPr lang="en-US" altLang="zh-TW" dirty="0" smtClean="0"/>
              <a:t>-60/65</a:t>
            </a:r>
          </a:p>
          <a:p>
            <a:r>
              <a:rPr lang="zh-TW" altLang="en-US" dirty="0" smtClean="0"/>
              <a:t>特調</a:t>
            </a:r>
            <a:r>
              <a:rPr lang="en-US" altLang="zh-TW" dirty="0" smtClean="0"/>
              <a:t>/65/70</a:t>
            </a:r>
          </a:p>
          <a:p>
            <a:r>
              <a:rPr lang="zh-TW" altLang="en-US" dirty="0" smtClean="0"/>
              <a:t>熱飲</a:t>
            </a:r>
            <a:r>
              <a:rPr lang="en-US" altLang="zh-TW" dirty="0" smtClean="0"/>
              <a:t>/35-65</a:t>
            </a:r>
          </a:p>
          <a:p>
            <a:r>
              <a:rPr lang="zh-TW" altLang="en-US" dirty="0" smtClean="0"/>
              <a:t>鮮奶</a:t>
            </a:r>
            <a:r>
              <a:rPr lang="en-US" altLang="zh-TW" dirty="0" smtClean="0"/>
              <a:t>/60-95</a:t>
            </a:r>
          </a:p>
          <a:p>
            <a:r>
              <a:rPr lang="zh-TW" altLang="en-US" dirty="0" smtClean="0"/>
              <a:t>冰沙</a:t>
            </a:r>
            <a:r>
              <a:rPr lang="en-US" altLang="zh-TW" dirty="0" smtClean="0"/>
              <a:t>/65/7</a:t>
            </a:r>
            <a:r>
              <a:rPr lang="en-US" altLang="zh-TW" dirty="0"/>
              <a:t>5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98404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960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46259" y="423314"/>
            <a:ext cx="10515600" cy="1325563"/>
          </a:xfrm>
        </p:spPr>
        <p:txBody>
          <a:bodyPr>
            <a:normAutofit/>
          </a:bodyPr>
          <a:lstStyle/>
          <a:p>
            <a:r>
              <a:rPr lang="zh-TW" altLang="en-US" dirty="0" smtClean="0"/>
              <a:t>企業簡介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10945" y="1991334"/>
            <a:ext cx="10178322" cy="3593591"/>
          </a:xfrm>
        </p:spPr>
        <p:txBody>
          <a:bodyPr>
            <a:normAutofit/>
          </a:bodyPr>
          <a:lstStyle/>
          <a:p>
            <a:r>
              <a:rPr lang="zh-TW" altLang="en-US" sz="1800" dirty="0" smtClean="0"/>
              <a:t>清心福全企業集團秉持「誠信」、「用心」、「創新」、「惜福」之精神，力求務實經營、嚴謹管理、穩健成長、永續發展，不斷精進創發，歷久彌新，深耕台灣，弘揚台灣茶飲文化。</a:t>
            </a:r>
            <a:endParaRPr lang="zh-TW" altLang="en-US" sz="18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170" y="2717646"/>
            <a:ext cx="3471491" cy="2479636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447" y="4177597"/>
            <a:ext cx="2357274" cy="2357274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5926" b="95062" l="10469" r="91336">
                        <a14:foregroundMark x1="36101" y1="19259" x2="32491" y2="33827"/>
                        <a14:foregroundMark x1="60289" y1="20000" x2="62455" y2="39012"/>
                        <a14:foregroundMark x1="27798" y1="57284" x2="37545" y2="73086"/>
                        <a14:foregroundMark x1="40072" y1="36049" x2="48014" y2="49383"/>
                        <a14:foregroundMark x1="70758" y1="38519" x2="68953" y2="42716"/>
                        <a14:foregroundMark x1="59206" y1="38519" x2="57401" y2="38519"/>
                        <a14:foregroundMark x1="42599" y1="38519" x2="42238" y2="39012"/>
                        <a14:foregroundMark x1="36462" y1="32346" x2="25271" y2="51358"/>
                        <a14:foregroundMark x1="40794" y1="57531" x2="39711" y2="66420"/>
                        <a14:foregroundMark x1="32852" y1="35802" x2="24549" y2="63210"/>
                        <a14:foregroundMark x1="16606" y1="32593" x2="23827" y2="62963"/>
                        <a14:foregroundMark x1="27076" y1="36296" x2="32491" y2="60494"/>
                        <a14:foregroundMark x1="57401" y1="32346" x2="51264" y2="55802"/>
                        <a14:foregroundMark x1="67148" y1="40494" x2="66787" y2="53827"/>
                        <a14:foregroundMark x1="73646" y1="40494" x2="67870" y2="54321"/>
                        <a14:foregroundMark x1="74368" y1="41235" x2="67148" y2="45926"/>
                        <a14:foregroundMark x1="75090" y1="47407" x2="75451" y2="53827"/>
                        <a14:foregroundMark x1="76534" y1="37037" x2="77256" y2="54074"/>
                        <a14:foregroundMark x1="84838" y1="32840" x2="81949" y2="52099"/>
                        <a14:foregroundMark x1="81588" y1="32840" x2="79783" y2="56049"/>
                        <a14:foregroundMark x1="51625" y1="23704" x2="40072" y2="49136"/>
                        <a14:foregroundMark x1="46209" y1="18025" x2="44404" y2="43704"/>
                        <a14:foregroundMark x1="62816" y1="8148" x2="12996" y2="64938"/>
                        <a14:foregroundMark x1="46570" y1="94321" x2="58123" y2="95062"/>
                        <a14:foregroundMark x1="63538" y1="72099" x2="63538" y2="81975"/>
                        <a14:foregroundMark x1="58845" y1="70370" x2="62094" y2="84938"/>
                        <a14:foregroundMark x1="46209" y1="73333" x2="49458" y2="86420"/>
                        <a14:foregroundMark x1="71841" y1="76296" x2="74007" y2="90123"/>
                        <a14:foregroundMark x1="64621" y1="58025" x2="64621" y2="83951"/>
                        <a14:foregroundMark x1="59567" y1="55802" x2="58123" y2="71605"/>
                        <a14:foregroundMark x1="71841" y1="57284" x2="91336" y2="61481"/>
                        <a14:foregroundMark x1="63899" y1="17778" x2="82310" y2="18025"/>
                        <a14:foregroundMark x1="60289" y1="27901" x2="83394" y2="27407"/>
                        <a14:foregroundMark x1="36101" y1="19012" x2="36101" y2="30864"/>
                        <a14:foregroundMark x1="29964" y1="19506" x2="23105" y2="34815"/>
                        <a14:foregroundMark x1="34657" y1="77284" x2="37545" y2="91605"/>
                        <a14:foregroundMark x1="31047" y1="74321" x2="12996" y2="8148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1545" y="2972635"/>
            <a:ext cx="1827213" cy="2671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885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1678" y="872836"/>
            <a:ext cx="10178322" cy="1492132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歷史沿革</a:t>
            </a:r>
            <a:endParaRPr lang="zh-TW" altLang="en-US" sz="2800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1624589"/>
              </p:ext>
            </p:extLst>
          </p:nvPr>
        </p:nvGraphicFramePr>
        <p:xfrm>
          <a:off x="1250950" y="2286000"/>
          <a:ext cx="10179050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7081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1186" y="943495"/>
            <a:ext cx="7722524" cy="685800"/>
          </a:xfrm>
        </p:spPr>
        <p:txBody>
          <a:bodyPr>
            <a:noAutofit/>
          </a:bodyPr>
          <a:lstStyle/>
          <a:p>
            <a:r>
              <a:rPr lang="zh-TW" altLang="en-US" sz="2800" dirty="0" smtClean="0"/>
              <a:t>緣起</a:t>
            </a:r>
            <a:endParaRPr lang="zh-TW" altLang="en-US" sz="2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68304" y="1878678"/>
            <a:ext cx="10178322" cy="3593591"/>
          </a:xfrm>
        </p:spPr>
        <p:txBody>
          <a:bodyPr>
            <a:normAutofit/>
          </a:bodyPr>
          <a:lstStyle/>
          <a:p>
            <a:r>
              <a:rPr lang="en-US" altLang="zh-TW" sz="1800" dirty="0" smtClean="0"/>
              <a:t>1987</a:t>
            </a:r>
            <a:r>
              <a:rPr lang="zh-TW" altLang="en-US" sz="1800" dirty="0"/>
              <a:t>年初，在以美食、小吃聞名的台南，正準備創業的趙福全先生與太太坐在一家茗品店裡，討論著未來的願景。趙先生點了一杯泡沫桂香紅茶，這是他第一次喝這款剛開始流行的手搖茶飲。而對味道特別敏銳的趙先生立刻分辨出諸多調合的味道細節，心中並想著：「這種飲料不錯，而如果能再調整一下各種茶葉的比例，一定更能滿足挑嘴的台南人。」</a:t>
            </a:r>
          </a:p>
          <a:p>
            <a:r>
              <a:rPr lang="zh-TW" altLang="en-US" sz="1800" dirty="0" smtClean="0"/>
              <a:t>趙先生</a:t>
            </a:r>
            <a:r>
              <a:rPr lang="zh-TW" altLang="en-US" sz="1800" dirty="0"/>
              <a:t>於是開始向台灣各地茶農收購各種茶葉，嘗試不同拼配比例與沖泡方法，以找出新的好味道，希望不只能讓台南人喜歡，還能讓喝慣烏龍茶、高山茶的台灣人都能接受。</a:t>
            </a:r>
          </a:p>
          <a:p>
            <a:r>
              <a:rPr lang="zh-TW" altLang="en-US" sz="1800" dirty="0" smtClean="0"/>
              <a:t>在</a:t>
            </a:r>
            <a:r>
              <a:rPr lang="zh-TW" altLang="en-US" sz="1800" dirty="0"/>
              <a:t>不斷試茶、配茶的過程中，趙先生發揮創意巧思，打破一般人用單一產地、產季、茶類泡茶的傳統習慣，精心調配多種產地、產季、茶類的茶葉比例，並搭配多元的煮、泡、燜、調等方式，以天然的茶葉成就多種絕妙的好味道。</a:t>
            </a:r>
          </a:p>
        </p:txBody>
      </p:sp>
    </p:spTree>
    <p:extLst>
      <p:ext uri="{BB962C8B-B14F-4D97-AF65-F5344CB8AC3E}">
        <p14:creationId xmlns:p14="http://schemas.microsoft.com/office/powerpoint/2010/main" val="363279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4387" y="876529"/>
            <a:ext cx="10178322" cy="1492132"/>
          </a:xfrm>
        </p:spPr>
        <p:txBody>
          <a:bodyPr/>
          <a:lstStyle/>
          <a:p>
            <a:r>
              <a:rPr lang="zh-TW" altLang="en-US" sz="2800" dirty="0" smtClean="0"/>
              <a:t>草創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84930" y="1911928"/>
            <a:ext cx="10178322" cy="3593591"/>
          </a:xfrm>
        </p:spPr>
        <p:txBody>
          <a:bodyPr>
            <a:noAutofit/>
          </a:bodyPr>
          <a:lstStyle/>
          <a:p>
            <a:r>
              <a:rPr lang="zh-TW" altLang="en-US" sz="1800" dirty="0"/>
              <a:t>之後趙先生在台南市金華路二段的巷弄內嘗試開店，當時想替這間小店取個有福氣的好名字，而在反覆思量之後，聽從父親的建議：「呷茶，</a:t>
            </a:r>
            <a:r>
              <a:rPr lang="en-US" altLang="zh-TW" sz="1800" dirty="0"/>
              <a:t>『</a:t>
            </a:r>
            <a:r>
              <a:rPr lang="zh-TW" altLang="en-US" sz="1800" dirty="0"/>
              <a:t>清心</a:t>
            </a:r>
            <a:r>
              <a:rPr lang="en-US" altLang="zh-TW" sz="1800" dirty="0"/>
              <a:t>』</a:t>
            </a:r>
            <a:r>
              <a:rPr lang="zh-TW" altLang="en-US" sz="1800" dirty="0"/>
              <a:t>上好」，並徵求舅公的同意，決定使用舅公位於澎湖數十年老字號「清心飲食店」的名稱，正式命名為「清心冷飲站」。</a:t>
            </a:r>
          </a:p>
          <a:p>
            <a:r>
              <a:rPr lang="en-US" altLang="zh-TW" sz="1800" dirty="0" smtClean="0"/>
              <a:t>1987</a:t>
            </a:r>
            <a:r>
              <a:rPr lang="zh-TW" altLang="en-US" sz="1800" dirty="0"/>
              <a:t>年</a:t>
            </a:r>
            <a:r>
              <a:rPr lang="en-US" altLang="zh-TW" sz="1800" dirty="0"/>
              <a:t>3</a:t>
            </a:r>
            <a:r>
              <a:rPr lang="zh-TW" altLang="en-US" sz="1800" dirty="0"/>
              <a:t>月</a:t>
            </a:r>
            <a:r>
              <a:rPr lang="en-US" altLang="zh-TW" sz="1800" dirty="0"/>
              <a:t>8</a:t>
            </a:r>
            <a:r>
              <a:rPr lang="zh-TW" altLang="en-US" sz="1800" dirty="0"/>
              <a:t>日，「清心冷飲站」正式開張了。起初的「清心冷飲站」，只是一間不到</a:t>
            </a:r>
            <a:r>
              <a:rPr lang="en-US" altLang="zh-TW" sz="1800" dirty="0"/>
              <a:t>3</a:t>
            </a:r>
            <a:r>
              <a:rPr lang="zh-TW" altLang="en-US" sz="1800" dirty="0"/>
              <a:t>坪的迷你小店，僅有煮茶、調茶的吧檯，並沒有任何座位，與當時所有休閒茶飲店都不一樣。也正是這個原因，店名才用了「站」這個字，因為它除了是「讚」的諧音，還隱含了客人都站著買茶、喝茶的寓意。</a:t>
            </a:r>
          </a:p>
          <a:p>
            <a:r>
              <a:rPr lang="zh-TW" altLang="en-US" sz="1800" dirty="0" smtClean="0"/>
              <a:t>趙先生</a:t>
            </a:r>
            <a:r>
              <a:rPr lang="zh-TW" altLang="en-US" sz="1800" dirty="0"/>
              <a:t>逆向、翻轉的創意思惟，加上環境限制，就這樣開創了台灣「純外賣的吧檯手工現調茶」營業模式，而趙先生在當時萬萬沒想到這種營業模式未來會遍布台灣大街小巷。</a:t>
            </a:r>
          </a:p>
        </p:txBody>
      </p:sp>
    </p:spTree>
    <p:extLst>
      <p:ext uri="{BB962C8B-B14F-4D97-AF65-F5344CB8AC3E}">
        <p14:creationId xmlns:p14="http://schemas.microsoft.com/office/powerpoint/2010/main" val="298284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68055" y="887768"/>
            <a:ext cx="10178322" cy="1492132"/>
          </a:xfrm>
        </p:spPr>
        <p:txBody>
          <a:bodyPr/>
          <a:lstStyle/>
          <a:p>
            <a:r>
              <a:rPr lang="zh-TW" altLang="en-US" sz="2800" dirty="0"/>
              <a:t>堅持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68055" y="2011681"/>
            <a:ext cx="10178322" cy="3593591"/>
          </a:xfrm>
        </p:spPr>
        <p:txBody>
          <a:bodyPr>
            <a:noAutofit/>
          </a:bodyPr>
          <a:lstStyle/>
          <a:p>
            <a:r>
              <a:rPr lang="zh-TW" altLang="en-US" sz="1800" dirty="0"/>
              <a:t>現在的「清心福全」加盟店在第一天營業時，就有品牌多年的口碑與經驗在背後支持</a:t>
            </a:r>
            <a:r>
              <a:rPr lang="zh-TW" altLang="en-US" sz="1800" dirty="0" smtClean="0"/>
              <a:t>。剛</a:t>
            </a:r>
            <a:r>
              <a:rPr lang="zh-TW" altLang="en-US" sz="1800" dirty="0"/>
              <a:t>開始的「清心冷飲站」，因為是新創的飲品口味，又是獨特的營業模式，其實非常辛苦。</a:t>
            </a:r>
          </a:p>
          <a:p>
            <a:r>
              <a:rPr lang="zh-TW" altLang="en-US" sz="1800" dirty="0" smtClean="0"/>
              <a:t>當時</a:t>
            </a:r>
            <a:r>
              <a:rPr lang="zh-TW" altLang="en-US" sz="1800" dirty="0"/>
              <a:t>為了配合小店附近安平工業區三班制上班時間，營業時間從早晨</a:t>
            </a:r>
            <a:r>
              <a:rPr lang="en-US" altLang="zh-TW" sz="1800" dirty="0"/>
              <a:t>8</a:t>
            </a:r>
            <a:r>
              <a:rPr lang="zh-TW" altLang="en-US" sz="1800" dirty="0"/>
              <a:t>點直到凌晨</a:t>
            </a:r>
            <a:r>
              <a:rPr lang="en-US" altLang="zh-TW" sz="1800" dirty="0"/>
              <a:t>1</a:t>
            </a:r>
            <a:r>
              <a:rPr lang="zh-TW" altLang="en-US" sz="1800" dirty="0"/>
              <a:t>點半，加上開店前煮茶、打烊後清潔的時間，趙先生夫妻的工作只能說辛苦再加上辛苦，慘澹經營，而剛開始的幾個月，甚至一天的營業額只有</a:t>
            </a:r>
            <a:r>
              <a:rPr lang="en-US" altLang="zh-TW" sz="1800" dirty="0"/>
              <a:t>380</a:t>
            </a:r>
            <a:r>
              <a:rPr lang="zh-TW" altLang="en-US" sz="1800" dirty="0"/>
              <a:t>元。</a:t>
            </a:r>
          </a:p>
          <a:p>
            <a:r>
              <a:rPr lang="zh-TW" altLang="en-US" sz="1800" dirty="0" smtClean="0"/>
              <a:t>當時</a:t>
            </a:r>
            <a:r>
              <a:rPr lang="zh-TW" altLang="en-US" sz="1800" dirty="0"/>
              <a:t>調配用的茶葉</a:t>
            </a:r>
            <a:r>
              <a:rPr lang="en-US" altLang="zh-TW" sz="1800" dirty="0"/>
              <a:t>1</a:t>
            </a:r>
            <a:r>
              <a:rPr lang="zh-TW" altLang="en-US" sz="1800" dirty="0"/>
              <a:t>公斤</a:t>
            </a:r>
            <a:r>
              <a:rPr lang="en-US" altLang="zh-TW" sz="1800" dirty="0"/>
              <a:t>1500</a:t>
            </a:r>
            <a:r>
              <a:rPr lang="zh-TW" altLang="en-US" sz="1800" dirty="0"/>
              <a:t>元，只能燜煮幾小桶的茶湯，杯子、杯蓋、吸管等包材成本大約</a:t>
            </a:r>
            <a:r>
              <a:rPr lang="en-US" altLang="zh-TW" sz="1800" dirty="0"/>
              <a:t>2</a:t>
            </a:r>
            <a:r>
              <a:rPr lang="zh-TW" altLang="en-US" sz="1800" dirty="0"/>
              <a:t>元，而一杯現調茶只賣</a:t>
            </a:r>
            <a:r>
              <a:rPr lang="en-US" altLang="zh-TW" sz="1800" dirty="0"/>
              <a:t>10</a:t>
            </a:r>
            <a:r>
              <a:rPr lang="zh-TW" altLang="en-US" sz="1800" dirty="0"/>
              <a:t>元。加上對口味敏銳又堅持的趙先生認為：現煮茶</a:t>
            </a:r>
            <a:r>
              <a:rPr lang="en-US" altLang="zh-TW" sz="1800" dirty="0"/>
              <a:t>3</a:t>
            </a:r>
            <a:r>
              <a:rPr lang="zh-TW" altLang="en-US" sz="1800" dirty="0"/>
              <a:t>小時後味道已經轉澀了，必須整桶倒掉；非天然的便宜茶材，味道不自然，不可使用</a:t>
            </a:r>
            <a:r>
              <a:rPr lang="en-US" altLang="zh-TW" sz="1800" dirty="0"/>
              <a:t>……</a:t>
            </a:r>
            <a:r>
              <a:rPr lang="zh-TW" altLang="en-US" sz="1800" dirty="0"/>
              <a:t>等等，所以整體的營業利潤是相對微薄的。</a:t>
            </a:r>
          </a:p>
          <a:p>
            <a:r>
              <a:rPr lang="zh-TW" altLang="en-US" sz="1800" dirty="0" smtClean="0"/>
              <a:t>一切</a:t>
            </a:r>
            <a:r>
              <a:rPr lang="zh-TW" altLang="en-US" sz="1800" dirty="0"/>
              <a:t>的堅持信念在開始時都是難以承受的艱苦壓力，可是在幾年後，這些都慢慢累積成口碑，帶來死忠的消費族群，伴隨「清心」逐步成長茁壯。</a:t>
            </a:r>
          </a:p>
        </p:txBody>
      </p:sp>
    </p:spTree>
    <p:extLst>
      <p:ext uri="{BB962C8B-B14F-4D97-AF65-F5344CB8AC3E}">
        <p14:creationId xmlns:p14="http://schemas.microsoft.com/office/powerpoint/2010/main" val="165352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20086" y="793869"/>
            <a:ext cx="10178322" cy="1492132"/>
          </a:xfrm>
        </p:spPr>
        <p:txBody>
          <a:bodyPr/>
          <a:lstStyle/>
          <a:p>
            <a:r>
              <a:rPr lang="zh-TW" altLang="en-US" sz="2800" dirty="0"/>
              <a:t>創新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243365" y="1886990"/>
            <a:ext cx="10178322" cy="3593591"/>
          </a:xfrm>
        </p:spPr>
        <p:txBody>
          <a:bodyPr>
            <a:normAutofit/>
          </a:bodyPr>
          <a:lstStyle/>
          <a:p>
            <a:r>
              <a:rPr lang="zh-TW" altLang="en-US" sz="1800" dirty="0"/>
              <a:t>趙先生利用類似綜合咖啡豆配方與特調雞尾酒概念，讓所有顧客依照自己的獨特喜好，可以在吧檯指定手工現調茶冰量、糖度的特殊比例，亦即提供「客製化」的服務。</a:t>
            </a:r>
          </a:p>
          <a:p>
            <a:r>
              <a:rPr lang="zh-TW" altLang="en-US" sz="1800" dirty="0" smtClean="0"/>
              <a:t>「</a:t>
            </a:r>
            <a:r>
              <a:rPr lang="zh-TW" altLang="en-US" sz="1800" dirty="0"/>
              <a:t>清心冷飲站」逐漸建立口碑，生意與日俱增，而趙先生仍然持續試茶與配茶，不斷嘗試找出大家都能接受、喜愛的好口味。在這一系列手調茶中，第一個推出並廣為多數顧客接受的新口味，就是</a:t>
            </a:r>
            <a:r>
              <a:rPr lang="en-US" altLang="zh-TW" sz="1800" dirty="0"/>
              <a:t>1988</a:t>
            </a:r>
            <a:r>
              <a:rPr lang="zh-TW" altLang="en-US" sz="1800" dirty="0"/>
              <a:t>年</a:t>
            </a:r>
            <a:r>
              <a:rPr lang="en-US" altLang="zh-TW" sz="1800" dirty="0"/>
              <a:t>6</a:t>
            </a:r>
            <a:r>
              <a:rPr lang="zh-TW" altLang="en-US" sz="1800" dirty="0"/>
              <a:t>月上市的「烏龍綠茶」。之前多數台灣人已喝慣了烏龍茶，而這一種調法，不僅保留了烏龍茶的重焙味道，又融合了綠茶輕焙系統的香氣，有著以前喝茶時所沒有的絕佳口感，因此受到消費者的青睞。直到今天，這種由「清心」首創的調配法，已經成為台灣隨處可見的日常口味。</a:t>
            </a:r>
          </a:p>
          <a:p>
            <a:r>
              <a:rPr lang="zh-TW" altLang="en-US" sz="1800" dirty="0" smtClean="0"/>
              <a:t>成功</a:t>
            </a:r>
            <a:r>
              <a:rPr lang="zh-TW" altLang="en-US" sz="1800" dirty="0"/>
              <a:t>推出「烏龍綠茶」之後，多年以來，「清心」秉持著不斷試茶、配茶以研發好口味的初衷，幾乎每年都會推出新的茶飲品項，將新的好口味陸續介紹給忠實粉絲。</a:t>
            </a:r>
          </a:p>
        </p:txBody>
      </p:sp>
    </p:spTree>
    <p:extLst>
      <p:ext uri="{BB962C8B-B14F-4D97-AF65-F5344CB8AC3E}">
        <p14:creationId xmlns:p14="http://schemas.microsoft.com/office/powerpoint/2010/main" val="274763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316919" y="399261"/>
            <a:ext cx="10178322" cy="1492132"/>
          </a:xfrm>
        </p:spPr>
        <p:txBody>
          <a:bodyPr/>
          <a:lstStyle/>
          <a:p>
            <a:r>
              <a:rPr lang="zh-TW" altLang="en-US" dirty="0" smtClean="0"/>
              <a:t>環境分析</a:t>
            </a:r>
            <a:endParaRPr lang="zh-TW" altLang="en-US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988965"/>
              </p:ext>
            </p:extLst>
          </p:nvPr>
        </p:nvGraphicFramePr>
        <p:xfrm>
          <a:off x="1318683" y="1867956"/>
          <a:ext cx="1017905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文字方塊 3"/>
          <p:cNvSpPr txBox="1"/>
          <p:nvPr/>
        </p:nvSpPr>
        <p:spPr>
          <a:xfrm>
            <a:off x="1405466" y="1145327"/>
            <a:ext cx="2116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 smtClean="0">
                <a:latin typeface="+mj-ea"/>
                <a:ea typeface="+mj-ea"/>
              </a:rPr>
              <a:t>SWOT</a:t>
            </a:r>
            <a:r>
              <a:rPr lang="zh-TW" altLang="en-US" sz="2800" dirty="0" smtClean="0">
                <a:latin typeface="+mj-ea"/>
                <a:ea typeface="+mj-ea"/>
              </a:rPr>
              <a:t>分析</a:t>
            </a:r>
            <a:endParaRPr lang="zh-TW" altLang="en-US" sz="2800" dirty="0">
              <a:latin typeface="+mj-ea"/>
              <a:ea typeface="+mj-ea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4902200" y="2946400"/>
            <a:ext cx="135466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1.</a:t>
            </a:r>
            <a:r>
              <a:rPr lang="zh-TW" altLang="en-US" sz="1400" dirty="0" smtClean="0"/>
              <a:t>加盟據點多</a:t>
            </a:r>
            <a:endParaRPr lang="zh-TW" altLang="en-US" sz="1400" dirty="0"/>
          </a:p>
        </p:txBody>
      </p:sp>
      <p:sp>
        <p:nvSpPr>
          <p:cNvPr id="7" name="文字方塊 6"/>
          <p:cNvSpPr txBox="1"/>
          <p:nvPr/>
        </p:nvSpPr>
        <p:spPr>
          <a:xfrm>
            <a:off x="4902200" y="3365604"/>
            <a:ext cx="127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2.</a:t>
            </a:r>
            <a:r>
              <a:rPr lang="zh-TW" altLang="en-US" sz="1400" dirty="0" smtClean="0"/>
              <a:t>知名度高</a:t>
            </a:r>
            <a:endParaRPr lang="zh-TW" altLang="en-US" sz="1400" dirty="0"/>
          </a:p>
        </p:txBody>
      </p:sp>
      <p:sp>
        <p:nvSpPr>
          <p:cNvPr id="8" name="文字方塊 7"/>
          <p:cNvSpPr txBox="1"/>
          <p:nvPr/>
        </p:nvSpPr>
        <p:spPr>
          <a:xfrm>
            <a:off x="4902200" y="3820852"/>
            <a:ext cx="9567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3.</a:t>
            </a:r>
            <a:r>
              <a:rPr lang="zh-TW" altLang="en-US" sz="1400" dirty="0" smtClean="0"/>
              <a:t>客群多</a:t>
            </a:r>
            <a:endParaRPr lang="zh-TW" altLang="en-US" sz="1400" dirty="0"/>
          </a:p>
        </p:txBody>
      </p:sp>
      <p:sp>
        <p:nvSpPr>
          <p:cNvPr id="10" name="文字方塊 9"/>
          <p:cNvSpPr txBox="1"/>
          <p:nvPr/>
        </p:nvSpPr>
        <p:spPr>
          <a:xfrm>
            <a:off x="6544731" y="2946400"/>
            <a:ext cx="18626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1.</a:t>
            </a:r>
            <a:r>
              <a:rPr lang="zh-TW" altLang="en-US" sz="1400" dirty="0" smtClean="0"/>
              <a:t>加盟多品質不一</a:t>
            </a:r>
            <a:endParaRPr lang="zh-TW" altLang="en-US" sz="1400" dirty="0"/>
          </a:p>
        </p:txBody>
      </p:sp>
      <p:sp>
        <p:nvSpPr>
          <p:cNvPr id="11" name="文字方塊 10"/>
          <p:cNvSpPr txBox="1"/>
          <p:nvPr/>
        </p:nvSpPr>
        <p:spPr>
          <a:xfrm>
            <a:off x="6544731" y="3442891"/>
            <a:ext cx="1625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2.</a:t>
            </a:r>
            <a:r>
              <a:rPr lang="zh-TW" altLang="en-US" sz="1400" dirty="0" smtClean="0"/>
              <a:t>忙碌時容易出錯</a:t>
            </a:r>
            <a:endParaRPr lang="zh-TW" altLang="en-US" sz="1400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4394201" y="4816378"/>
            <a:ext cx="20150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1.</a:t>
            </a:r>
            <a:r>
              <a:rPr lang="zh-TW" altLang="en-US" sz="1400" dirty="0" smtClean="0"/>
              <a:t>活動聯名增加曝光度</a:t>
            </a:r>
            <a:endParaRPr lang="zh-TW" altLang="en-US" sz="1400" dirty="0"/>
          </a:p>
        </p:txBody>
      </p:sp>
      <p:sp>
        <p:nvSpPr>
          <p:cNvPr id="16" name="文字方塊 15"/>
          <p:cNvSpPr txBox="1"/>
          <p:nvPr/>
        </p:nvSpPr>
        <p:spPr>
          <a:xfrm>
            <a:off x="4427007" y="5235582"/>
            <a:ext cx="19812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2.</a:t>
            </a:r>
            <a:r>
              <a:rPr lang="zh-TW" altLang="en-US" sz="1400" dirty="0" smtClean="0"/>
              <a:t>往國際拓展開發市場</a:t>
            </a:r>
            <a:endParaRPr lang="zh-TW" altLang="en-US" sz="1400" dirty="0"/>
          </a:p>
        </p:txBody>
      </p:sp>
      <p:sp>
        <p:nvSpPr>
          <p:cNvPr id="18" name="文字方塊 17"/>
          <p:cNvSpPr txBox="1"/>
          <p:nvPr/>
        </p:nvSpPr>
        <p:spPr>
          <a:xfrm>
            <a:off x="6544731" y="4816378"/>
            <a:ext cx="19473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dirty="0" smtClean="0"/>
              <a:t>1.</a:t>
            </a:r>
            <a:r>
              <a:rPr lang="zh-TW" altLang="en-US" sz="1400" dirty="0" smtClean="0"/>
              <a:t>物價上漲購買率降低</a:t>
            </a:r>
            <a:endParaRPr lang="zh-TW" altLang="en-US" sz="1400" dirty="0"/>
          </a:p>
        </p:txBody>
      </p:sp>
      <p:sp>
        <p:nvSpPr>
          <p:cNvPr id="19" name="文字方塊 18"/>
          <p:cNvSpPr txBox="1"/>
          <p:nvPr/>
        </p:nvSpPr>
        <p:spPr>
          <a:xfrm>
            <a:off x="6544731" y="5235582"/>
            <a:ext cx="1549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smtClean="0"/>
              <a:t>2.</a:t>
            </a:r>
            <a:r>
              <a:rPr lang="zh-TW" altLang="en-US" sz="1400" dirty="0" smtClean="0"/>
              <a:t>不同品牌競爭</a:t>
            </a:r>
            <a:endParaRPr lang="zh-TW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0743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51183" y="939338"/>
            <a:ext cx="10178322" cy="1492132"/>
          </a:xfrm>
        </p:spPr>
        <p:txBody>
          <a:bodyPr>
            <a:normAutofit/>
          </a:bodyPr>
          <a:lstStyle/>
          <a:p>
            <a:r>
              <a:rPr lang="zh-TW" altLang="en-US" sz="2800" dirty="0" smtClean="0"/>
              <a:t>五力分析</a:t>
            </a:r>
            <a:endParaRPr lang="zh-TW" altLang="en-US" sz="2800" dirty="0"/>
          </a:p>
        </p:txBody>
      </p:sp>
      <p:sp>
        <p:nvSpPr>
          <p:cNvPr id="6" name="橢圓 5"/>
          <p:cNvSpPr/>
          <p:nvPr/>
        </p:nvSpPr>
        <p:spPr>
          <a:xfrm>
            <a:off x="2377439" y="2050924"/>
            <a:ext cx="2128060" cy="2028303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文字方塊 6"/>
          <p:cNvSpPr txBox="1"/>
          <p:nvPr/>
        </p:nvSpPr>
        <p:spPr>
          <a:xfrm>
            <a:off x="2643446" y="2466555"/>
            <a:ext cx="21529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 </a:t>
            </a:r>
            <a:r>
              <a:rPr lang="zh-TW" altLang="en-US" sz="2000" dirty="0" smtClean="0"/>
              <a:t>現有競爭者</a:t>
            </a:r>
            <a:endParaRPr lang="en-US" altLang="zh-TW" sz="2000" dirty="0" smtClean="0"/>
          </a:p>
          <a:p>
            <a:endParaRPr lang="en-US" altLang="zh-TW" dirty="0"/>
          </a:p>
          <a:p>
            <a:r>
              <a:rPr lang="en-US" altLang="zh-TW" sz="1600" dirty="0" smtClean="0"/>
              <a:t>50</a:t>
            </a:r>
            <a:r>
              <a:rPr lang="zh-TW" altLang="en-US" sz="1600" dirty="0" smtClean="0"/>
              <a:t>嵐</a:t>
            </a:r>
            <a:r>
              <a:rPr lang="en-US" altLang="zh-TW" sz="1600" dirty="0" smtClean="0"/>
              <a:t>.COCO.</a:t>
            </a:r>
            <a:r>
              <a:rPr lang="zh-TW" altLang="en-US" sz="1600" dirty="0" smtClean="0"/>
              <a:t>龜記</a:t>
            </a:r>
            <a:endParaRPr lang="en-US" altLang="zh-TW" sz="1600" dirty="0" smtClean="0"/>
          </a:p>
          <a:p>
            <a:r>
              <a:rPr lang="zh-TW" altLang="en-US" sz="1600" dirty="0" smtClean="0"/>
              <a:t>梧桐號</a:t>
            </a:r>
            <a:r>
              <a:rPr lang="en-US" altLang="zh-TW" sz="1600" dirty="0" smtClean="0"/>
              <a:t>...</a:t>
            </a:r>
            <a:r>
              <a:rPr lang="zh-TW" altLang="en-US" sz="1600" dirty="0" smtClean="0"/>
              <a:t>等</a:t>
            </a:r>
            <a:endParaRPr lang="zh-TW" altLang="en-US" sz="1600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7388" y="2050924"/>
            <a:ext cx="2133785" cy="2036240"/>
          </a:xfrm>
          <a:prstGeom prst="rect">
            <a:avLst/>
          </a:prstGeom>
        </p:spPr>
      </p:pic>
      <p:sp>
        <p:nvSpPr>
          <p:cNvPr id="9" name="文字方塊 8"/>
          <p:cNvSpPr txBox="1"/>
          <p:nvPr/>
        </p:nvSpPr>
        <p:spPr>
          <a:xfrm>
            <a:off x="5162204" y="2464910"/>
            <a:ext cx="20589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/>
              <a:t>消費者議價能力</a:t>
            </a:r>
            <a:endParaRPr lang="en-US" altLang="zh-TW" sz="2000" dirty="0" smtClean="0"/>
          </a:p>
          <a:p>
            <a:endParaRPr lang="en-US" altLang="zh-TW" sz="2000" dirty="0"/>
          </a:p>
          <a:p>
            <a:r>
              <a:rPr lang="zh-TW" altLang="en-US" sz="1600" dirty="0" smtClean="0"/>
              <a:t>價格皆以定價無法再殺價</a:t>
            </a:r>
            <a:endParaRPr lang="zh-TW" altLang="en-US" sz="1600" dirty="0"/>
          </a:p>
        </p:txBody>
      </p:sp>
      <p:pic>
        <p:nvPicPr>
          <p:cNvPr id="10" name="圖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3062" y="2111622"/>
            <a:ext cx="2133785" cy="2036240"/>
          </a:xfrm>
          <a:prstGeom prst="rect">
            <a:avLst/>
          </a:prstGeom>
        </p:spPr>
      </p:pic>
      <p:sp>
        <p:nvSpPr>
          <p:cNvPr id="11" name="文字方塊 10"/>
          <p:cNvSpPr txBox="1"/>
          <p:nvPr/>
        </p:nvSpPr>
        <p:spPr>
          <a:xfrm>
            <a:off x="7888778" y="2529577"/>
            <a:ext cx="20480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/>
              <a:t>供應商議價能力</a:t>
            </a:r>
            <a:endParaRPr lang="en-US" altLang="zh-TW" sz="2000" dirty="0" smtClean="0"/>
          </a:p>
          <a:p>
            <a:endParaRPr lang="en-US" altLang="zh-TW" sz="2000" dirty="0"/>
          </a:p>
          <a:p>
            <a:r>
              <a:rPr lang="zh-TW" altLang="en-US" sz="1600" dirty="0" smtClean="0"/>
              <a:t>進貨大量採購議價能力高</a:t>
            </a:r>
            <a:endParaRPr lang="zh-TW" altLang="en-US" sz="1600" dirty="0"/>
          </a:p>
        </p:txBody>
      </p:sp>
      <p:pic>
        <p:nvPicPr>
          <p:cNvPr id="12" name="圖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2693" y="4405935"/>
            <a:ext cx="2133785" cy="2036240"/>
          </a:xfrm>
          <a:prstGeom prst="rect">
            <a:avLst/>
          </a:prstGeom>
        </p:spPr>
      </p:pic>
      <p:sp>
        <p:nvSpPr>
          <p:cNvPr id="13" name="文字方塊 12"/>
          <p:cNvSpPr txBox="1"/>
          <p:nvPr/>
        </p:nvSpPr>
        <p:spPr>
          <a:xfrm>
            <a:off x="3823856" y="4861300"/>
            <a:ext cx="1820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/>
              <a:t>替代品的威脅</a:t>
            </a:r>
            <a:endParaRPr lang="en-US" altLang="zh-TW" sz="2000" dirty="0" smtClean="0"/>
          </a:p>
          <a:p>
            <a:endParaRPr lang="en-US" altLang="zh-TW" sz="2000" dirty="0"/>
          </a:p>
          <a:p>
            <a:r>
              <a:rPr lang="zh-TW" altLang="en-US" sz="1600" dirty="0" smtClean="0"/>
              <a:t>御茶園</a:t>
            </a:r>
            <a:r>
              <a:rPr lang="en-US" altLang="zh-TW" sz="1600" dirty="0" smtClean="0"/>
              <a:t>.</a:t>
            </a:r>
            <a:r>
              <a:rPr lang="zh-TW" altLang="en-US" sz="1600" dirty="0" smtClean="0"/>
              <a:t>茶裏王</a:t>
            </a:r>
            <a:r>
              <a:rPr lang="en-US" altLang="zh-TW" sz="1600" dirty="0" smtClean="0"/>
              <a:t>.</a:t>
            </a:r>
            <a:r>
              <a:rPr lang="zh-TW" altLang="en-US" sz="1600" dirty="0" smtClean="0"/>
              <a:t>咖啡</a:t>
            </a:r>
            <a:r>
              <a:rPr lang="en-US" altLang="zh-TW" sz="1600" dirty="0" smtClean="0"/>
              <a:t>.</a:t>
            </a:r>
            <a:r>
              <a:rPr lang="zh-TW" altLang="en-US" sz="1600" dirty="0" smtClean="0"/>
              <a:t>果汁</a:t>
            </a:r>
            <a:endParaRPr lang="zh-TW" altLang="en-US" sz="1600" dirty="0"/>
          </a:p>
        </p:txBody>
      </p:sp>
      <p:pic>
        <p:nvPicPr>
          <p:cNvPr id="14" name="圖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0344" y="4405935"/>
            <a:ext cx="2312711" cy="2073649"/>
          </a:xfrm>
          <a:prstGeom prst="rect">
            <a:avLst/>
          </a:prstGeom>
        </p:spPr>
      </p:pic>
      <p:sp>
        <p:nvSpPr>
          <p:cNvPr id="15" name="文字方塊 14"/>
          <p:cNvSpPr txBox="1"/>
          <p:nvPr/>
        </p:nvSpPr>
        <p:spPr>
          <a:xfrm>
            <a:off x="6648683" y="4888558"/>
            <a:ext cx="22212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dirty="0" smtClean="0"/>
              <a:t>潛在競爭者的威脅</a:t>
            </a:r>
            <a:endParaRPr lang="en-US" altLang="zh-TW" sz="2000" dirty="0" smtClean="0"/>
          </a:p>
          <a:p>
            <a:endParaRPr lang="en-US" altLang="zh-TW" sz="2000" dirty="0"/>
          </a:p>
          <a:p>
            <a:r>
              <a:rPr lang="zh-TW" altLang="en-US" sz="1600" dirty="0" smtClean="0"/>
              <a:t>超大杯</a:t>
            </a:r>
            <a:r>
              <a:rPr lang="en-US" altLang="zh-TW" sz="1600" dirty="0" smtClean="0"/>
              <a:t>.</a:t>
            </a:r>
            <a:r>
              <a:rPr lang="zh-TW" altLang="en-US" sz="1600" dirty="0" smtClean="0"/>
              <a:t>北投</a:t>
            </a:r>
            <a:r>
              <a:rPr lang="zh-TW" altLang="en-US" sz="1600" dirty="0"/>
              <a:t>紅茶</a:t>
            </a:r>
            <a:r>
              <a:rPr lang="en-US" altLang="zh-TW" sz="1600" dirty="0" smtClean="0"/>
              <a:t>.</a:t>
            </a:r>
            <a:r>
              <a:rPr lang="zh-TW" altLang="en-US" sz="1600" dirty="0" smtClean="0"/>
              <a:t>熊大杯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55513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TM10001106[[fn=徽章]]</Template>
  <TotalTime>179</TotalTime>
  <Words>1397</Words>
  <Application>Microsoft Office PowerPoint</Application>
  <PresentationFormat>寬螢幕</PresentationFormat>
  <Paragraphs>95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微軟正黑體</vt:lpstr>
      <vt:lpstr>新細明體</vt:lpstr>
      <vt:lpstr>Arial</vt:lpstr>
      <vt:lpstr>Gill Sans MT</vt:lpstr>
      <vt:lpstr>Impact</vt:lpstr>
      <vt:lpstr>Badge</vt:lpstr>
      <vt:lpstr>清心福全</vt:lpstr>
      <vt:lpstr>企業簡介</vt:lpstr>
      <vt:lpstr>歷史沿革</vt:lpstr>
      <vt:lpstr>緣起</vt:lpstr>
      <vt:lpstr>草創</vt:lpstr>
      <vt:lpstr>堅持</vt:lpstr>
      <vt:lpstr>創新</vt:lpstr>
      <vt:lpstr>環境分析</vt:lpstr>
      <vt:lpstr>五力分析</vt:lpstr>
      <vt:lpstr>策略分析</vt:lpstr>
      <vt:lpstr>4P分析-產品(proDuct)</vt:lpstr>
      <vt:lpstr>價格(PRICE)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清心福全</dc:title>
  <dc:creator>user</dc:creator>
  <cp:lastModifiedBy>user</cp:lastModifiedBy>
  <cp:revision>18</cp:revision>
  <dcterms:created xsi:type="dcterms:W3CDTF">2023-10-20T05:05:22Z</dcterms:created>
  <dcterms:modified xsi:type="dcterms:W3CDTF">2023-10-20T08:04:49Z</dcterms:modified>
</cp:coreProperties>
</file>